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57" r:id="rId4"/>
    <p:sldId id="272" r:id="rId5"/>
    <p:sldId id="293" r:id="rId6"/>
    <p:sldId id="268" r:id="rId7"/>
    <p:sldId id="259" r:id="rId8"/>
    <p:sldId id="260" r:id="rId9"/>
    <p:sldId id="258" r:id="rId10"/>
    <p:sldId id="274" r:id="rId11"/>
    <p:sldId id="275" r:id="rId12"/>
    <p:sldId id="261" r:id="rId13"/>
    <p:sldId id="276" r:id="rId14"/>
    <p:sldId id="263" r:id="rId15"/>
    <p:sldId id="269" r:id="rId16"/>
    <p:sldId id="277" r:id="rId17"/>
    <p:sldId id="265" r:id="rId18"/>
    <p:sldId id="267" r:id="rId19"/>
    <p:sldId id="278" r:id="rId20"/>
    <p:sldId id="279" r:id="rId21"/>
    <p:sldId id="280" r:id="rId22"/>
    <p:sldId id="264" r:id="rId23"/>
    <p:sldId id="290" r:id="rId24"/>
    <p:sldId id="291" r:id="rId25"/>
    <p:sldId id="292" r:id="rId26"/>
    <p:sldId id="294" r:id="rId27"/>
    <p:sldId id="266" r:id="rId28"/>
  </p:sldIdLst>
  <p:sldSz cx="18288000" cy="10287000"/>
  <p:notesSz cx="6858000" cy="9144000"/>
  <p:embeddedFontLst>
    <p:embeddedFont>
      <p:font typeface="Aileron Italics" panose="020B0604020202020204" charset="0"/>
      <p:regular r:id="rId30"/>
    </p:embeddedFont>
    <p:embeddedFont>
      <p:font typeface="Aileron Ultra-Bold" panose="020B0604020202020204" charset="0"/>
      <p:regular r:id="rId31"/>
    </p:embeddedFont>
    <p:embeddedFont>
      <p:font typeface="Garet" panose="020B0604020202020204" charset="0"/>
      <p:regular r:id="rId32"/>
    </p:embeddedFont>
    <p:embeddedFont>
      <p:font typeface="Neue Einstellung Bold" panose="020B0604020202020204" charset="0"/>
      <p:regular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Bold" panose="00000800000000000000" charset="0"/>
      <p:regular r:id="rId38"/>
    </p:embeddedFont>
    <p:embeddedFont>
      <p:font typeface="Poppins Semi-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E3C"/>
    <a:srgbClr val="214187"/>
    <a:srgbClr val="F6FAFD"/>
    <a:srgbClr val="B0C6E1"/>
    <a:srgbClr val="CA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22" autoAdjust="0"/>
  </p:normalViewPr>
  <p:slideViewPr>
    <p:cSldViewPr>
      <p:cViewPr>
        <p:scale>
          <a:sx n="60" d="100"/>
          <a:sy n="60" d="100"/>
        </p:scale>
        <p:origin x="40" y="5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75564-4F35-4C5E-8452-9681A77BF0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FBC79-F354-4882-98BE-C972D4FF0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5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FBC79-F354-4882-98BE-C972D4FF0A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78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FBC79-F354-4882-98BE-C972D4FF0A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29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6.png"/><Relationship Id="rId7" Type="http://schemas.openxmlformats.org/officeDocument/2006/relationships/image" Target="../media/image42.sv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6.jp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g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9.svg"/><Relationship Id="rId7" Type="http://schemas.openxmlformats.org/officeDocument/2006/relationships/image" Target="../media/image9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svg"/><Relationship Id="rId9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svg"/><Relationship Id="rId7" Type="http://schemas.openxmlformats.org/officeDocument/2006/relationships/image" Target="../media/image13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51274" y="-165448"/>
            <a:ext cx="19279424" cy="10712136"/>
          </a:xfrm>
          <a:custGeom>
            <a:avLst/>
            <a:gdLst/>
            <a:ahLst/>
            <a:cxnLst/>
            <a:rect l="l" t="t" r="r" b="b"/>
            <a:pathLst>
              <a:path w="19279424" h="10712136">
                <a:moveTo>
                  <a:pt x="19279424" y="0"/>
                </a:moveTo>
                <a:lnTo>
                  <a:pt x="0" y="0"/>
                </a:lnTo>
                <a:lnTo>
                  <a:pt x="0" y="10712135"/>
                </a:lnTo>
                <a:lnTo>
                  <a:pt x="19279424" y="10712135"/>
                </a:lnTo>
                <a:lnTo>
                  <a:pt x="19279424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t="-15368" r="-5067" b="-106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3688727" y="-4418260"/>
            <a:ext cx="11610310" cy="19517148"/>
            <a:chOff x="0" y="-9525"/>
            <a:chExt cx="3057859" cy="5140319"/>
          </a:xfrm>
        </p:grpSpPr>
        <p:sp>
          <p:nvSpPr>
            <p:cNvPr id="4" name="Freeform 4"/>
            <p:cNvSpPr/>
            <p:nvPr/>
          </p:nvSpPr>
          <p:spPr>
            <a:xfrm>
              <a:off x="78852" y="1500898"/>
              <a:ext cx="2979007" cy="3629896"/>
            </a:xfrm>
            <a:custGeom>
              <a:avLst/>
              <a:gdLst/>
              <a:ahLst/>
              <a:cxnLst/>
              <a:rect l="l" t="t" r="r" b="b"/>
              <a:pathLst>
                <a:path w="2979007" h="3629896">
                  <a:moveTo>
                    <a:pt x="0" y="0"/>
                  </a:moveTo>
                  <a:lnTo>
                    <a:pt x="2979007" y="0"/>
                  </a:lnTo>
                  <a:lnTo>
                    <a:pt x="2979007" y="3629896"/>
                  </a:lnTo>
                  <a:lnTo>
                    <a:pt x="0" y="3629896"/>
                  </a:lnTo>
                  <a:close/>
                </a:path>
              </a:pathLst>
            </a:custGeom>
            <a:gradFill rotWithShape="1">
              <a:gsLst>
                <a:gs pos="0">
                  <a:srgbClr val="1F1E1F">
                    <a:alpha val="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979007" cy="3639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5170" y="4457700"/>
            <a:ext cx="9863856" cy="1317678"/>
            <a:chOff x="0" y="0"/>
            <a:chExt cx="2597888" cy="3470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97888" cy="347043"/>
            </a:xfrm>
            <a:custGeom>
              <a:avLst/>
              <a:gdLst/>
              <a:ahLst/>
              <a:cxnLst/>
              <a:rect l="l" t="t" r="r" b="b"/>
              <a:pathLst>
                <a:path w="2597888" h="347043">
                  <a:moveTo>
                    <a:pt x="0" y="0"/>
                  </a:moveTo>
                  <a:lnTo>
                    <a:pt x="2597888" y="0"/>
                  </a:lnTo>
                  <a:lnTo>
                    <a:pt x="2597888" y="347043"/>
                  </a:lnTo>
                  <a:lnTo>
                    <a:pt x="0" y="3470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597888" cy="356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0082" y="2745793"/>
            <a:ext cx="10110253" cy="178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28"/>
              </a:lnSpc>
            </a:pPr>
            <a:r>
              <a:rPr lang="en-US" sz="9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CORPORATE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082" y="4161720"/>
            <a:ext cx="10110253" cy="178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28"/>
              </a:lnSpc>
            </a:pPr>
            <a:r>
              <a:rPr lang="en-US" sz="9000" b="1">
                <a:solidFill>
                  <a:srgbClr val="1F1E1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PROFILE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1290082" y="8625518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7454" y="278261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90082" y="5778008"/>
            <a:ext cx="8067603" cy="110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0"/>
              </a:lnSpc>
            </a:pPr>
            <a:r>
              <a:rPr lang="en-US" sz="6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4589" y="8644891"/>
            <a:ext cx="377006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www.oandg-solutions.com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4187"/>
            </a:gs>
            <a:gs pos="100000">
              <a:srgbClr val="0B1E3C">
                <a:alpha val="7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05362" y="3563344"/>
            <a:ext cx="2915731" cy="291573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48427" y="3629084"/>
            <a:ext cx="2915731" cy="291573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12975" y="3563344"/>
            <a:ext cx="2915731" cy="291573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16000" y="3563344"/>
            <a:ext cx="2915731" cy="291573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5338220" y="-912709"/>
            <a:ext cx="5571966" cy="1978576"/>
            <a:chOff x="0" y="-9525"/>
            <a:chExt cx="1467514" cy="5211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7514" cy="511581"/>
            </a:xfrm>
            <a:custGeom>
              <a:avLst/>
              <a:gdLst/>
              <a:ahLst/>
              <a:cxnLst/>
              <a:rect l="l" t="t" r="r" b="b"/>
              <a:pathLst>
                <a:path w="1467514" h="511581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446278"/>
                  </a:lnTo>
                  <a:cubicBezTo>
                    <a:pt x="1467514" y="463597"/>
                    <a:pt x="1460634" y="480208"/>
                    <a:pt x="1448387" y="492454"/>
                  </a:cubicBezTo>
                  <a:cubicBezTo>
                    <a:pt x="1436140" y="504701"/>
                    <a:pt x="1419530" y="511581"/>
                    <a:pt x="1402210" y="511581"/>
                  </a:cubicBezTo>
                  <a:lnTo>
                    <a:pt x="65304" y="511581"/>
                  </a:lnTo>
                  <a:cubicBezTo>
                    <a:pt x="47984" y="511581"/>
                    <a:pt x="31374" y="504701"/>
                    <a:pt x="19127" y="492454"/>
                  </a:cubicBezTo>
                  <a:cubicBezTo>
                    <a:pt x="6880" y="480208"/>
                    <a:pt x="0" y="463597"/>
                    <a:pt x="0" y="446278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4477" y="-9525"/>
              <a:ext cx="1393037" cy="4511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5083150" y="1675474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3802293" y="1437759"/>
            <a:ext cx="1066436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Technical Capability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20134" y="5183105"/>
            <a:ext cx="148618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 &amp; Piping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06834" y="5178552"/>
            <a:ext cx="1891826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Structural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19635" y="5183105"/>
            <a:ext cx="1502412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Electrical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195618" y="5183105"/>
            <a:ext cx="2047020" cy="30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Instrumentation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23456" y="6980729"/>
            <a:ext cx="2915731" cy="158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Process design, P&amp;IDs, piping layouts and equipment specification to ASME and API standards.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905362" y="6980729"/>
            <a:ext cx="2915731" cy="158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Skid and pipe-rack structural design engineered for transport, installation, and service loads.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12975" y="6980729"/>
            <a:ext cx="2915731" cy="254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Power distribution, MCC and VFD systems engineered to IEC standards and hazardous-area requirements.</a:t>
            </a:r>
          </a:p>
          <a:p>
            <a:pPr algn="ctr">
              <a:lnSpc>
                <a:spcPts val="2520"/>
              </a:lnSpc>
            </a:pPr>
            <a:endParaRPr lang="en-US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520"/>
              </a:lnSpc>
            </a:pPr>
            <a:endParaRPr lang="en-US" sz="18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625285" y="6980729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Integrated control, ESD and F&amp;G systems designed for reliable upstream operation across asset types.</a:t>
            </a: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90EE2DF4-3FD4-1781-46FF-501010CB8F05}"/>
              </a:ext>
            </a:extLst>
          </p:cNvPr>
          <p:cNvSpPr/>
          <p:nvPr/>
        </p:nvSpPr>
        <p:spPr>
          <a:xfrm rot="10800000">
            <a:off x="1" y="3558790"/>
            <a:ext cx="1437895" cy="4375981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" t="-13317" r="-74367" b="-19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23E1BE45-4495-5B0C-F5C1-5B06FC694266}"/>
              </a:ext>
            </a:extLst>
          </p:cNvPr>
          <p:cNvSpPr/>
          <p:nvPr/>
        </p:nvSpPr>
        <p:spPr>
          <a:xfrm>
            <a:off x="1028700" y="442222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E768E-1316-38A4-A086-8A0064FC2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0" r="-4618" b="21622"/>
          <a:stretch>
            <a:fillRect/>
          </a:stretch>
        </p:blipFill>
        <p:spPr>
          <a:xfrm>
            <a:off x="4412832" y="9069869"/>
            <a:ext cx="1435595" cy="85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E7C4A-C9B0-0589-24DE-4C26A26B0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"/>
          <a:stretch>
            <a:fillRect/>
          </a:stretch>
        </p:blipFill>
        <p:spPr>
          <a:xfrm>
            <a:off x="8595515" y="9115305"/>
            <a:ext cx="1394496" cy="855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BDDEB5-39A7-4701-2F3F-62C3DF839F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14636"/>
          <a:stretch>
            <a:fillRect/>
          </a:stretch>
        </p:blipFill>
        <p:spPr>
          <a:xfrm>
            <a:off x="12628706" y="9134987"/>
            <a:ext cx="1338231" cy="82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Freeform 23">
            <a:extLst>
              <a:ext uri="{FF2B5EF4-FFF2-40B4-BE49-F238E27FC236}">
                <a16:creationId xmlns:a16="http://schemas.microsoft.com/office/drawing/2014/main" id="{56388034-34EB-BE43-C5E9-68326C063A73}"/>
              </a:ext>
            </a:extLst>
          </p:cNvPr>
          <p:cNvSpPr/>
          <p:nvPr/>
        </p:nvSpPr>
        <p:spPr>
          <a:xfrm>
            <a:off x="2897533" y="4464160"/>
            <a:ext cx="733723" cy="726386"/>
          </a:xfrm>
          <a:custGeom>
            <a:avLst/>
            <a:gdLst/>
            <a:ahLst/>
            <a:cxnLst/>
            <a:rect l="l" t="t" r="r" b="b"/>
            <a:pathLst>
              <a:path w="733723" h="726386">
                <a:moveTo>
                  <a:pt x="0" y="0"/>
                </a:moveTo>
                <a:lnTo>
                  <a:pt x="733724" y="0"/>
                </a:lnTo>
                <a:lnTo>
                  <a:pt x="733724" y="726386"/>
                </a:lnTo>
                <a:lnTo>
                  <a:pt x="0" y="726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F613AC2A-3B93-14C5-7F9B-F0C2D61C9219}"/>
              </a:ext>
            </a:extLst>
          </p:cNvPr>
          <p:cNvSpPr/>
          <p:nvPr/>
        </p:nvSpPr>
        <p:spPr>
          <a:xfrm>
            <a:off x="10744200" y="4274165"/>
            <a:ext cx="812785" cy="812785"/>
          </a:xfrm>
          <a:custGeom>
            <a:avLst/>
            <a:gdLst/>
            <a:ahLst/>
            <a:cxnLst/>
            <a:rect l="l" t="t" r="r" b="b"/>
            <a:pathLst>
              <a:path w="812785" h="812785">
                <a:moveTo>
                  <a:pt x="0" y="0"/>
                </a:moveTo>
                <a:lnTo>
                  <a:pt x="812786" y="0"/>
                </a:lnTo>
                <a:lnTo>
                  <a:pt x="812786" y="812785"/>
                </a:lnTo>
                <a:lnTo>
                  <a:pt x="0" y="8127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26">
            <a:extLst>
              <a:ext uri="{FF2B5EF4-FFF2-40B4-BE49-F238E27FC236}">
                <a16:creationId xmlns:a16="http://schemas.microsoft.com/office/drawing/2014/main" id="{5E04B701-08CD-FFD8-9C23-7B178108F5C8}"/>
              </a:ext>
            </a:extLst>
          </p:cNvPr>
          <p:cNvSpPr/>
          <p:nvPr/>
        </p:nvSpPr>
        <p:spPr>
          <a:xfrm>
            <a:off x="14645105" y="4278737"/>
            <a:ext cx="1022761" cy="955986"/>
          </a:xfrm>
          <a:custGeom>
            <a:avLst/>
            <a:gdLst/>
            <a:ahLst/>
            <a:cxnLst/>
            <a:rect l="l" t="t" r="r" b="b"/>
            <a:pathLst>
              <a:path w="1276993" h="1254646">
                <a:moveTo>
                  <a:pt x="0" y="0"/>
                </a:moveTo>
                <a:lnTo>
                  <a:pt x="1276993" y="0"/>
                </a:lnTo>
                <a:lnTo>
                  <a:pt x="1276993" y="1254646"/>
                </a:lnTo>
                <a:lnTo>
                  <a:pt x="0" y="1254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39">
            <a:extLst>
              <a:ext uri="{FF2B5EF4-FFF2-40B4-BE49-F238E27FC236}">
                <a16:creationId xmlns:a16="http://schemas.microsoft.com/office/drawing/2014/main" id="{7B7D4668-76EF-1B4B-5BBC-DC28266C23AA}"/>
              </a:ext>
            </a:extLst>
          </p:cNvPr>
          <p:cNvSpPr/>
          <p:nvPr/>
        </p:nvSpPr>
        <p:spPr>
          <a:xfrm>
            <a:off x="6934200" y="4464159"/>
            <a:ext cx="759484" cy="770563"/>
          </a:xfrm>
          <a:custGeom>
            <a:avLst/>
            <a:gdLst/>
            <a:ahLst/>
            <a:cxnLst/>
            <a:rect l="l" t="t" r="r" b="b"/>
            <a:pathLst>
              <a:path w="1414035" h="1414035">
                <a:moveTo>
                  <a:pt x="0" y="0"/>
                </a:moveTo>
                <a:lnTo>
                  <a:pt x="1414035" y="0"/>
                </a:lnTo>
                <a:lnTo>
                  <a:pt x="1414035" y="1414036"/>
                </a:lnTo>
                <a:lnTo>
                  <a:pt x="0" y="14140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000">
              <a:srgbClr val="B0C6E1"/>
            </a:gs>
            <a:gs pos="70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39065" y="6164968"/>
            <a:ext cx="5571966" cy="2596487"/>
            <a:chOff x="0" y="0"/>
            <a:chExt cx="1467514" cy="683849"/>
          </a:xfrm>
          <a:solidFill>
            <a:srgbClr val="21418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67514" cy="683849"/>
            </a:xfrm>
            <a:custGeom>
              <a:avLst/>
              <a:gdLst/>
              <a:ahLst/>
              <a:cxnLst/>
              <a:rect l="l" t="t" r="r" b="b"/>
              <a:pathLst>
                <a:path w="1467514" h="683849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618545"/>
                  </a:lnTo>
                  <a:cubicBezTo>
                    <a:pt x="1467514" y="635864"/>
                    <a:pt x="1460634" y="652475"/>
                    <a:pt x="1448387" y="664722"/>
                  </a:cubicBezTo>
                  <a:cubicBezTo>
                    <a:pt x="1436140" y="676968"/>
                    <a:pt x="1419530" y="683849"/>
                    <a:pt x="1402210" y="683849"/>
                  </a:cubicBezTo>
                  <a:lnTo>
                    <a:pt x="65304" y="683849"/>
                  </a:lnTo>
                  <a:cubicBezTo>
                    <a:pt x="47984" y="683849"/>
                    <a:pt x="31374" y="676968"/>
                    <a:pt x="19127" y="664722"/>
                  </a:cubicBezTo>
                  <a:cubicBezTo>
                    <a:pt x="6880" y="652475"/>
                    <a:pt x="0" y="635864"/>
                    <a:pt x="0" y="618545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6427" y="46009"/>
              <a:ext cx="1371087" cy="63784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01668" y="6164968"/>
            <a:ext cx="6547791" cy="2596487"/>
            <a:chOff x="0" y="0"/>
            <a:chExt cx="1724521" cy="683849"/>
          </a:xfrm>
          <a:solidFill>
            <a:srgbClr val="214187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724521" cy="683849"/>
            </a:xfrm>
            <a:custGeom>
              <a:avLst/>
              <a:gdLst/>
              <a:ahLst/>
              <a:cxnLst/>
              <a:rect l="l" t="t" r="r" b="b"/>
              <a:pathLst>
                <a:path w="1724521" h="683849">
                  <a:moveTo>
                    <a:pt x="55571" y="0"/>
                  </a:moveTo>
                  <a:lnTo>
                    <a:pt x="1668950" y="0"/>
                  </a:lnTo>
                  <a:cubicBezTo>
                    <a:pt x="1699641" y="0"/>
                    <a:pt x="1724521" y="24880"/>
                    <a:pt x="1724521" y="55571"/>
                  </a:cubicBezTo>
                  <a:lnTo>
                    <a:pt x="1724521" y="628277"/>
                  </a:lnTo>
                  <a:cubicBezTo>
                    <a:pt x="1724521" y="658968"/>
                    <a:pt x="1699641" y="683849"/>
                    <a:pt x="1668950" y="683849"/>
                  </a:cubicBezTo>
                  <a:lnTo>
                    <a:pt x="55571" y="683849"/>
                  </a:lnTo>
                  <a:cubicBezTo>
                    <a:pt x="40833" y="683849"/>
                    <a:pt x="26698" y="677994"/>
                    <a:pt x="16277" y="667572"/>
                  </a:cubicBezTo>
                  <a:cubicBezTo>
                    <a:pt x="5855" y="657150"/>
                    <a:pt x="0" y="643016"/>
                    <a:pt x="0" y="628277"/>
                  </a:cubicBezTo>
                  <a:lnTo>
                    <a:pt x="0" y="55571"/>
                  </a:lnTo>
                  <a:cubicBezTo>
                    <a:pt x="0" y="24880"/>
                    <a:pt x="24880" y="0"/>
                    <a:pt x="5557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818"/>
              <a:ext cx="1563251" cy="65903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2697291" y="3900109"/>
            <a:ext cx="0" cy="3133077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13197968" y="3900109"/>
            <a:ext cx="0" cy="3133077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7760736" y="5612716"/>
            <a:ext cx="0" cy="102194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533929" y="672096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0" y="0"/>
                </a:lnTo>
                <a:lnTo>
                  <a:pt x="2219650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482812" y="1028116"/>
            <a:ext cx="1132237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Equipment &amp; Fabrication Facilities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25891" y="4343986"/>
            <a:ext cx="3452971" cy="158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A leased equipment yard in Port Harcourt supporting skid fabrication, piping, structural works, and assembly for Nigerian projects.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75850" y="7526397"/>
            <a:ext cx="3452971" cy="158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Collaboration with UAE-based partners for DNV 2.7-1 and ASME U-Stamp certified pressure vessels and modular packages.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14772" y="4343986"/>
            <a:ext cx="3452971" cy="158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All pressure vessels and modular systems delivered with full certification, material traceability, and third-party inspection.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25891" y="3738184"/>
            <a:ext cx="191128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Port Harcourt Yard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86736" y="6472734"/>
            <a:ext cx="191128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UAE Fabrication Partners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14772" y="3738184"/>
            <a:ext cx="191128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Certified Equipment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7D0B20-70DA-0AB7-12CF-C25BFC723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363" y="6332612"/>
            <a:ext cx="3834765" cy="215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BC1CB7-6BBF-A1C0-B26B-340E67F96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041" y="3873381"/>
            <a:ext cx="4515821" cy="203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242B85-091A-421C-00D6-67CCAE9689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7968" y="6332612"/>
            <a:ext cx="3391795" cy="226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 29">
            <a:extLst>
              <a:ext uri="{FF2B5EF4-FFF2-40B4-BE49-F238E27FC236}">
                <a16:creationId xmlns:a16="http://schemas.microsoft.com/office/drawing/2014/main" id="{FB9128F7-746F-CB3F-F5C7-0FAA38A34F6E}"/>
              </a:ext>
            </a:extLst>
          </p:cNvPr>
          <p:cNvSpPr/>
          <p:nvPr/>
        </p:nvSpPr>
        <p:spPr>
          <a:xfrm>
            <a:off x="685800" y="420819"/>
            <a:ext cx="3408757" cy="556532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18727" cy="13461020"/>
          </a:xfrm>
          <a:custGeom>
            <a:avLst/>
            <a:gdLst/>
            <a:ahLst/>
            <a:cxnLst/>
            <a:rect l="l" t="t" r="r" b="b"/>
            <a:pathLst>
              <a:path w="18418727" h="13461020">
                <a:moveTo>
                  <a:pt x="0" y="0"/>
                </a:moveTo>
                <a:lnTo>
                  <a:pt x="18418727" y="0"/>
                </a:lnTo>
                <a:lnTo>
                  <a:pt x="18418727" y="13461020"/>
                </a:lnTo>
                <a:lnTo>
                  <a:pt x="0" y="13461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153884" y="-1170214"/>
            <a:ext cx="12398829" cy="14706600"/>
            <a:chOff x="0" y="0"/>
            <a:chExt cx="2979007" cy="36298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9007" cy="3629896"/>
            </a:xfrm>
            <a:custGeom>
              <a:avLst/>
              <a:gdLst/>
              <a:ahLst/>
              <a:cxnLst/>
              <a:rect l="l" t="t" r="r" b="b"/>
              <a:pathLst>
                <a:path w="2979007" h="3629896">
                  <a:moveTo>
                    <a:pt x="0" y="0"/>
                  </a:moveTo>
                  <a:lnTo>
                    <a:pt x="2979007" y="0"/>
                  </a:lnTo>
                  <a:lnTo>
                    <a:pt x="2979007" y="3629896"/>
                  </a:lnTo>
                  <a:lnTo>
                    <a:pt x="0" y="3629896"/>
                  </a:lnTo>
                  <a:close/>
                </a:path>
              </a:pathLst>
            </a:custGeom>
            <a:gradFill rotWithShape="1">
              <a:gsLst>
                <a:gs pos="0">
                  <a:srgbClr val="1F1E1F">
                    <a:alpha val="0"/>
                  </a:srgbClr>
                </a:gs>
                <a:gs pos="100000">
                  <a:srgbClr val="122A55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979007" cy="3639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5170" y="4533531"/>
            <a:ext cx="9863856" cy="1317678"/>
            <a:chOff x="0" y="0"/>
            <a:chExt cx="2597888" cy="3470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97888" cy="347043"/>
            </a:xfrm>
            <a:custGeom>
              <a:avLst/>
              <a:gdLst/>
              <a:ahLst/>
              <a:cxnLst/>
              <a:rect l="l" t="t" r="r" b="b"/>
              <a:pathLst>
                <a:path w="2597888" h="347043">
                  <a:moveTo>
                    <a:pt x="0" y="0"/>
                  </a:moveTo>
                  <a:lnTo>
                    <a:pt x="2597888" y="0"/>
                  </a:lnTo>
                  <a:lnTo>
                    <a:pt x="2597888" y="347043"/>
                  </a:lnTo>
                  <a:lnTo>
                    <a:pt x="0" y="3470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597888" cy="356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0082" y="2745793"/>
            <a:ext cx="5055127" cy="178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28"/>
              </a:lnSpc>
            </a:pPr>
            <a:r>
              <a:rPr lang="en-US" sz="10377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SLIDE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082" y="4161720"/>
            <a:ext cx="10110253" cy="178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28"/>
              </a:lnSpc>
            </a:pPr>
            <a:r>
              <a:rPr lang="en-US" sz="10377" b="1" dirty="0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BREAK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1290082" y="8625518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7454" y="278261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82317" y="8231463"/>
            <a:ext cx="7034683" cy="5229557"/>
          </a:xfrm>
          <a:custGeom>
            <a:avLst/>
            <a:gdLst/>
            <a:ahLst/>
            <a:cxnLst/>
            <a:rect l="l" t="t" r="r" b="b"/>
            <a:pathLst>
              <a:path w="7034683" h="5229557">
                <a:moveTo>
                  <a:pt x="0" y="0"/>
                </a:moveTo>
                <a:lnTo>
                  <a:pt x="7034683" y="0"/>
                </a:lnTo>
                <a:lnTo>
                  <a:pt x="7034683" y="5229557"/>
                </a:lnTo>
                <a:lnTo>
                  <a:pt x="0" y="5229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90082" y="5778008"/>
            <a:ext cx="8067603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0"/>
              </a:lnSpc>
            </a:pPr>
            <a:r>
              <a:rPr lang="en-US" sz="610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Any questions?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4589" y="8644891"/>
            <a:ext cx="377006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www.oandg-solutions.com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362" y="3563344"/>
            <a:ext cx="2915731" cy="29157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94881" y="3558791"/>
            <a:ext cx="2915731" cy="291573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12975" y="3563344"/>
            <a:ext cx="2915731" cy="29157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00257" y="3563344"/>
            <a:ext cx="2915731" cy="29157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338220" y="-876544"/>
            <a:ext cx="5571966" cy="1942411"/>
            <a:chOff x="0" y="0"/>
            <a:chExt cx="1467514" cy="5115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7514" cy="511581"/>
            </a:xfrm>
            <a:custGeom>
              <a:avLst/>
              <a:gdLst/>
              <a:ahLst/>
              <a:cxnLst/>
              <a:rect l="l" t="t" r="r" b="b"/>
              <a:pathLst>
                <a:path w="1467514" h="511581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446278"/>
                  </a:lnTo>
                  <a:cubicBezTo>
                    <a:pt x="1467514" y="463597"/>
                    <a:pt x="1460634" y="480208"/>
                    <a:pt x="1448387" y="492454"/>
                  </a:cubicBezTo>
                  <a:cubicBezTo>
                    <a:pt x="1436140" y="504701"/>
                    <a:pt x="1419530" y="511581"/>
                    <a:pt x="1402210" y="511581"/>
                  </a:cubicBezTo>
                  <a:lnTo>
                    <a:pt x="65304" y="511581"/>
                  </a:lnTo>
                  <a:cubicBezTo>
                    <a:pt x="47984" y="511581"/>
                    <a:pt x="31374" y="504701"/>
                    <a:pt x="19127" y="492454"/>
                  </a:cubicBezTo>
                  <a:cubicBezTo>
                    <a:pt x="6880" y="480208"/>
                    <a:pt x="0" y="463597"/>
                    <a:pt x="0" y="446278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467514" cy="52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320041" y="9258300"/>
            <a:ext cx="3940176" cy="2319454"/>
            <a:chOff x="0" y="0"/>
            <a:chExt cx="1037742" cy="6108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1037742" cy="620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5083150" y="1675474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-1" y="5257555"/>
            <a:ext cx="1232801" cy="2063347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1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68569" y="395968"/>
            <a:ext cx="4103130" cy="669899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3802293" y="1437759"/>
            <a:ext cx="1066436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dirty="0">
                <a:solidFill>
                  <a:srgbClr val="1F1E1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HSE Management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20134" y="5183105"/>
            <a:ext cx="148618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ISO-Aligned Systems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06834" y="5178552"/>
            <a:ext cx="189182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Risk Management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19635" y="5183105"/>
            <a:ext cx="1502412" cy="62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Goal </a:t>
            </a: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Zero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195619" y="5183105"/>
            <a:ext cx="172500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Continuous Improvement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23456" y="6980729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F1E1F"/>
                </a:solidFill>
                <a:latin typeface="Poppins"/>
                <a:ea typeface="Poppins"/>
                <a:cs typeface="Poppins"/>
                <a:sym typeface="Poppins"/>
              </a:rPr>
              <a:t>HSE culture aligned with ISO 45001 and ISO 14001 principles, integrated across every project phase.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905362" y="6980729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F1E1F"/>
                </a:solidFill>
                <a:latin typeface="Poppins"/>
                <a:ea typeface="Poppins"/>
                <a:cs typeface="Poppins"/>
                <a:sym typeface="Poppins"/>
              </a:rPr>
              <a:t>Risk assessments, method statements, and Permit-to-Work systems applied to all fabrication and site activities.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12975" y="6980729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F1E1F"/>
                </a:solidFill>
                <a:latin typeface="Poppins"/>
                <a:ea typeface="Poppins"/>
                <a:cs typeface="Poppins"/>
                <a:sym typeface="Poppins"/>
              </a:rPr>
              <a:t>Five consecutive years of zero Lost-Time Incidents, underpinned by structured TRIR and LTIFR tracking.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625285" y="6980729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F1E1F"/>
                </a:solidFill>
                <a:latin typeface="Poppins"/>
                <a:ea typeface="Poppins"/>
                <a:cs typeface="Poppins"/>
                <a:sym typeface="Poppins"/>
              </a:rPr>
              <a:t>Incident prevention, lessons-learned reviews, and continuous improvement embedded in our delivery model.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C431C97-0D79-BA2A-85B8-FC03EE7DA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207" y="1567937"/>
            <a:ext cx="904418" cy="904418"/>
          </a:xfrm>
          <a:prstGeom prst="rect">
            <a:avLst/>
          </a:prstGeom>
        </p:spPr>
      </p:pic>
      <p:sp>
        <p:nvSpPr>
          <p:cNvPr id="46" name="Freeform 16">
            <a:extLst>
              <a:ext uri="{FF2B5EF4-FFF2-40B4-BE49-F238E27FC236}">
                <a16:creationId xmlns:a16="http://schemas.microsoft.com/office/drawing/2014/main" id="{551E1BEB-35FC-2086-4D62-19C771458371}"/>
              </a:ext>
            </a:extLst>
          </p:cNvPr>
          <p:cNvSpPr/>
          <p:nvPr/>
        </p:nvSpPr>
        <p:spPr>
          <a:xfrm>
            <a:off x="2971800" y="4364035"/>
            <a:ext cx="818768" cy="774759"/>
          </a:xfrm>
          <a:custGeom>
            <a:avLst/>
            <a:gdLst/>
            <a:ahLst/>
            <a:cxnLst/>
            <a:rect l="l" t="t" r="r" b="b"/>
            <a:pathLst>
              <a:path w="963462" h="911676">
                <a:moveTo>
                  <a:pt x="0" y="0"/>
                </a:moveTo>
                <a:lnTo>
                  <a:pt x="963462" y="0"/>
                </a:lnTo>
                <a:lnTo>
                  <a:pt x="963462" y="911676"/>
                </a:lnTo>
                <a:lnTo>
                  <a:pt x="0" y="911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C6A847F0-F97A-0AD4-102B-41AEB17BDAA8}"/>
              </a:ext>
            </a:extLst>
          </p:cNvPr>
          <p:cNvSpPr/>
          <p:nvPr/>
        </p:nvSpPr>
        <p:spPr>
          <a:xfrm>
            <a:off x="6858000" y="4305300"/>
            <a:ext cx="754556" cy="754556"/>
          </a:xfrm>
          <a:custGeom>
            <a:avLst/>
            <a:gdLst/>
            <a:ahLst/>
            <a:cxnLst/>
            <a:rect l="l" t="t" r="r" b="b"/>
            <a:pathLst>
              <a:path w="984142" h="984142">
                <a:moveTo>
                  <a:pt x="0" y="0"/>
                </a:moveTo>
                <a:lnTo>
                  <a:pt x="984142" y="0"/>
                </a:lnTo>
                <a:lnTo>
                  <a:pt x="984142" y="984143"/>
                </a:lnTo>
                <a:lnTo>
                  <a:pt x="0" y="9841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8">
            <a:extLst>
              <a:ext uri="{FF2B5EF4-FFF2-40B4-BE49-F238E27FC236}">
                <a16:creationId xmlns:a16="http://schemas.microsoft.com/office/drawing/2014/main" id="{F2DB9527-B49C-796C-B591-D4F80DDC606A}"/>
              </a:ext>
            </a:extLst>
          </p:cNvPr>
          <p:cNvSpPr/>
          <p:nvPr/>
        </p:nvSpPr>
        <p:spPr>
          <a:xfrm>
            <a:off x="10820400" y="4368512"/>
            <a:ext cx="747722" cy="747722"/>
          </a:xfrm>
          <a:custGeom>
            <a:avLst/>
            <a:gdLst/>
            <a:ahLst/>
            <a:cxnLst/>
            <a:rect l="l" t="t" r="r" b="b"/>
            <a:pathLst>
              <a:path w="984142" h="984142">
                <a:moveTo>
                  <a:pt x="0" y="0"/>
                </a:moveTo>
                <a:lnTo>
                  <a:pt x="984142" y="0"/>
                </a:lnTo>
                <a:lnTo>
                  <a:pt x="984142" y="984143"/>
                </a:lnTo>
                <a:lnTo>
                  <a:pt x="0" y="9841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19">
            <a:extLst>
              <a:ext uri="{FF2B5EF4-FFF2-40B4-BE49-F238E27FC236}">
                <a16:creationId xmlns:a16="http://schemas.microsoft.com/office/drawing/2014/main" id="{E40BEFBB-7E8C-9A37-6433-ECC23A52BC75}"/>
              </a:ext>
            </a:extLst>
          </p:cNvPr>
          <p:cNvSpPr/>
          <p:nvPr/>
        </p:nvSpPr>
        <p:spPr>
          <a:xfrm>
            <a:off x="14708288" y="4453509"/>
            <a:ext cx="749724" cy="650386"/>
          </a:xfrm>
          <a:custGeom>
            <a:avLst/>
            <a:gdLst/>
            <a:ahLst/>
            <a:cxnLst/>
            <a:rect l="l" t="t" r="r" b="b"/>
            <a:pathLst>
              <a:path w="939257" h="814806">
                <a:moveTo>
                  <a:pt x="0" y="0"/>
                </a:moveTo>
                <a:lnTo>
                  <a:pt x="939257" y="0"/>
                </a:lnTo>
                <a:lnTo>
                  <a:pt x="939257" y="814805"/>
                </a:lnTo>
                <a:lnTo>
                  <a:pt x="0" y="8148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4187"/>
            </a:gs>
            <a:gs pos="100000">
              <a:srgbClr val="0B1E3C">
                <a:alpha val="7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317" y="3554237"/>
            <a:ext cx="1466972" cy="14669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B0C6E1"/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338220" y="-876544"/>
            <a:ext cx="5571966" cy="1942411"/>
            <a:chOff x="0" y="0"/>
            <a:chExt cx="1467514" cy="5115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7514" cy="511581"/>
            </a:xfrm>
            <a:custGeom>
              <a:avLst/>
              <a:gdLst/>
              <a:ahLst/>
              <a:cxnLst/>
              <a:rect l="l" t="t" r="r" b="b"/>
              <a:pathLst>
                <a:path w="1467514" h="511581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446278"/>
                  </a:lnTo>
                  <a:cubicBezTo>
                    <a:pt x="1467514" y="463597"/>
                    <a:pt x="1460634" y="480208"/>
                    <a:pt x="1448387" y="492454"/>
                  </a:cubicBezTo>
                  <a:cubicBezTo>
                    <a:pt x="1436140" y="504701"/>
                    <a:pt x="1419530" y="511581"/>
                    <a:pt x="1402210" y="511581"/>
                  </a:cubicBezTo>
                  <a:lnTo>
                    <a:pt x="65304" y="511581"/>
                  </a:lnTo>
                  <a:cubicBezTo>
                    <a:pt x="47984" y="511581"/>
                    <a:pt x="31374" y="504701"/>
                    <a:pt x="19127" y="492454"/>
                  </a:cubicBezTo>
                  <a:cubicBezTo>
                    <a:pt x="6880" y="480208"/>
                    <a:pt x="0" y="463597"/>
                    <a:pt x="0" y="446278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B0C6E1"/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467514" cy="52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320041" y="9258300"/>
            <a:ext cx="3940176" cy="2319454"/>
            <a:chOff x="0" y="0"/>
            <a:chExt cx="1037742" cy="6108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B0C6E1"/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1037742" cy="620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738737" y="1726309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/>
          <p:cNvSpPr/>
          <p:nvPr/>
        </p:nvSpPr>
        <p:spPr>
          <a:xfrm>
            <a:off x="-1" y="5257555"/>
            <a:ext cx="1232801" cy="2063347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1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3802293" y="1437759"/>
            <a:ext cx="1066436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Quality Management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45317" y="3997769"/>
            <a:ext cx="148618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ISO 9001 Aligned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8669" y="3620452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Quality Management System structured in line with ISO 9001 principles across engineering, fabrication, and delivery.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265869" y="5346937"/>
            <a:ext cx="2915731" cy="190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Defined QA/QC procedures covering inspection, non-conformance handling, and corrective action across every workstream.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352469" y="5342933"/>
            <a:ext cx="2915731" cy="15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Project-specific Inspection Test Plans and hold points jointly agreed with client and third-party inspectors.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411200" y="3585061"/>
            <a:ext cx="2915731" cy="1908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Full document control from material certificates to as-built documentation, ensuring traceability through to handover.</a:t>
            </a:r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DE3A6D75-F099-1C7D-6BAB-84F194B83BF4}"/>
              </a:ext>
            </a:extLst>
          </p:cNvPr>
          <p:cNvGrpSpPr/>
          <p:nvPr/>
        </p:nvGrpSpPr>
        <p:grpSpPr>
          <a:xfrm>
            <a:off x="6376087" y="5644838"/>
            <a:ext cx="1466972" cy="1466973"/>
            <a:chOff x="0" y="0"/>
            <a:chExt cx="812800" cy="812800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334A69C5-436A-AADC-611A-19DC2244FF1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CAD9EB"/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26488915-8F28-384F-3984-402FA5388311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160411" y="6089526"/>
            <a:ext cx="189182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QA/QC Procedures</a:t>
            </a:r>
          </a:p>
        </p:txBody>
      </p:sp>
      <p:grpSp>
        <p:nvGrpSpPr>
          <p:cNvPr id="42" name="Group 2">
            <a:extLst>
              <a:ext uri="{FF2B5EF4-FFF2-40B4-BE49-F238E27FC236}">
                <a16:creationId xmlns:a16="http://schemas.microsoft.com/office/drawing/2014/main" id="{E8F2B95D-77C3-834B-22E4-092625370425}"/>
              </a:ext>
            </a:extLst>
          </p:cNvPr>
          <p:cNvGrpSpPr/>
          <p:nvPr/>
        </p:nvGrpSpPr>
        <p:grpSpPr>
          <a:xfrm>
            <a:off x="10162516" y="3628876"/>
            <a:ext cx="1466972" cy="1466973"/>
            <a:chOff x="0" y="0"/>
            <a:chExt cx="812800" cy="812800"/>
          </a:xfrm>
        </p:grpSpPr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2D77C57C-A15C-9B54-5C77-BE4FDA74FF1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B0C6E1"/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TextBox 4">
              <a:extLst>
                <a:ext uri="{FF2B5EF4-FFF2-40B4-BE49-F238E27FC236}">
                  <a16:creationId xmlns:a16="http://schemas.microsoft.com/office/drawing/2014/main" id="{F3905244-C7EC-7ABB-7BA0-4CFB358BA179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144796" y="4033727"/>
            <a:ext cx="1502412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Inspection Test Plans</a:t>
            </a: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36ABA8EB-BDFC-4610-A0A7-76280CC045D0}"/>
              </a:ext>
            </a:extLst>
          </p:cNvPr>
          <p:cNvGrpSpPr/>
          <p:nvPr/>
        </p:nvGrpSpPr>
        <p:grpSpPr>
          <a:xfrm>
            <a:off x="14149436" y="5644838"/>
            <a:ext cx="1466972" cy="1466973"/>
            <a:chOff x="0" y="0"/>
            <a:chExt cx="812800" cy="812800"/>
          </a:xfrm>
        </p:grpSpPr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35332F51-8C0B-2177-856D-194106FE75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B0C6E1"/>
                </a:gs>
              </a:gsLst>
              <a:lin ang="540000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TextBox 4">
              <a:extLst>
                <a:ext uri="{FF2B5EF4-FFF2-40B4-BE49-F238E27FC236}">
                  <a16:creationId xmlns:a16="http://schemas.microsoft.com/office/drawing/2014/main" id="{9B507BCD-6B20-C3F8-1A67-DE6D18E78F40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020419" y="6082927"/>
            <a:ext cx="172500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 Control</a:t>
            </a:r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93E57344-6870-7D7B-A35D-05DAE6B03940}"/>
              </a:ext>
            </a:extLst>
          </p:cNvPr>
          <p:cNvSpPr/>
          <p:nvPr/>
        </p:nvSpPr>
        <p:spPr>
          <a:xfrm>
            <a:off x="447454" y="278261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000">
              <a:srgbClr val="B0C6E1"/>
            </a:gs>
            <a:gs pos="71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C7B4D-E866-792A-5A45-34E5BBA9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92FA022-8E5B-CF46-C62F-D230C8152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37566"/>
            <a:ext cx="2362200" cy="98061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D4E93A6F-71DC-2C46-64E6-146F60F69079}"/>
              </a:ext>
            </a:extLst>
          </p:cNvPr>
          <p:cNvGrpSpPr/>
          <p:nvPr/>
        </p:nvGrpSpPr>
        <p:grpSpPr>
          <a:xfrm>
            <a:off x="13260772" y="-1670543"/>
            <a:ext cx="5495459" cy="11246015"/>
            <a:chOff x="0" y="0"/>
            <a:chExt cx="1447364" cy="296191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570CD6-3008-28F5-8E84-2E65F7CA3344}"/>
                </a:ext>
              </a:extLst>
            </p:cNvPr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gradFill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 scaled="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4C07EC4-C46D-D8F4-91D7-141918A77309}"/>
                </a:ext>
              </a:extLst>
            </p:cNvPr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F498354B-11BE-71A1-ABCB-9451D4F6C0AF}"/>
              </a:ext>
            </a:extLst>
          </p:cNvPr>
          <p:cNvSpPr/>
          <p:nvPr/>
        </p:nvSpPr>
        <p:spPr>
          <a:xfrm>
            <a:off x="8237613" y="623770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2A6A1D4-6405-40A7-8A39-F5A27B6DE187}"/>
              </a:ext>
            </a:extLst>
          </p:cNvPr>
          <p:cNvSpPr txBox="1"/>
          <p:nvPr/>
        </p:nvSpPr>
        <p:spPr>
          <a:xfrm>
            <a:off x="1854556" y="1661854"/>
            <a:ext cx="7038823" cy="219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Nigerian Content Commitment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AB02B0-2DDD-4308-A84A-02FC182F0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9600" y="1292440"/>
            <a:ext cx="3755164" cy="6675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00DCD7-3328-D457-8E6A-3F71D145D282}"/>
              </a:ext>
            </a:extLst>
          </p:cNvPr>
          <p:cNvSpPr txBox="1"/>
          <p:nvPr/>
        </p:nvSpPr>
        <p:spPr>
          <a:xfrm>
            <a:off x="1219200" y="4229100"/>
            <a:ext cx="8839200" cy="237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O&amp;G Solutions is committed to local content development in line with NCDMB requirements. Our operations prioritise Nigerian workforce development, in-country fabrication, and engagement of qualified local vendors — building long-term capability within the Nigerian oil and gas sector while supporting our clients’ compliance obligations.</a:t>
            </a:r>
          </a:p>
        </p:txBody>
      </p:sp>
      <p:sp>
        <p:nvSpPr>
          <p:cNvPr id="3" name="Freeform 29">
            <a:extLst>
              <a:ext uri="{FF2B5EF4-FFF2-40B4-BE49-F238E27FC236}">
                <a16:creationId xmlns:a16="http://schemas.microsoft.com/office/drawing/2014/main" id="{20870DC6-5511-DF04-55F1-37CE7E832F74}"/>
              </a:ext>
            </a:extLst>
          </p:cNvPr>
          <p:cNvSpPr/>
          <p:nvPr/>
        </p:nvSpPr>
        <p:spPr>
          <a:xfrm>
            <a:off x="568569" y="395968"/>
            <a:ext cx="4103130" cy="669899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>
                <a:alpha val="100000"/>
              </a:srgbClr>
            </a:gs>
            <a:gs pos="100000">
              <a:srgbClr val="0B1E3C">
                <a:alpha val="7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C7B4D-E866-792A-5A45-34E5BBA9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92FA022-8E5B-CF46-C62F-D230C8152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37566"/>
            <a:ext cx="2362200" cy="98061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D4E93A6F-71DC-2C46-64E6-146F60F69079}"/>
              </a:ext>
            </a:extLst>
          </p:cNvPr>
          <p:cNvGrpSpPr/>
          <p:nvPr/>
        </p:nvGrpSpPr>
        <p:grpSpPr>
          <a:xfrm>
            <a:off x="13260772" y="-1670543"/>
            <a:ext cx="5495459" cy="11246015"/>
            <a:chOff x="0" y="0"/>
            <a:chExt cx="1447364" cy="296191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570CD6-3008-28F5-8E84-2E65F7CA3344}"/>
                </a:ext>
              </a:extLst>
            </p:cNvPr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4C07EC4-C46D-D8F4-91D7-141918A77309}"/>
                </a:ext>
              </a:extLst>
            </p:cNvPr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F498354B-11BE-71A1-ABCB-9451D4F6C0AF}"/>
              </a:ext>
            </a:extLst>
          </p:cNvPr>
          <p:cNvSpPr/>
          <p:nvPr/>
        </p:nvSpPr>
        <p:spPr>
          <a:xfrm>
            <a:off x="8237613" y="623770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E296848-2BE7-66C8-AC28-C50AC33C503D}"/>
              </a:ext>
            </a:extLst>
          </p:cNvPr>
          <p:cNvSpPr/>
          <p:nvPr/>
        </p:nvSpPr>
        <p:spPr>
          <a:xfrm>
            <a:off x="752456" y="446726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2A6A1D4-6405-40A7-8A39-F5A27B6DE187}"/>
              </a:ext>
            </a:extLst>
          </p:cNvPr>
          <p:cNvSpPr txBox="1"/>
          <p:nvPr/>
        </p:nvSpPr>
        <p:spPr>
          <a:xfrm>
            <a:off x="1854556" y="1661854"/>
            <a:ext cx="703882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Supply Chain Capability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AB02B0-2DDD-4308-A84A-02FC182F0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262" y="3238500"/>
            <a:ext cx="10838627" cy="4999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00DCD7-3328-D457-8E6A-3F71D145D282}"/>
              </a:ext>
            </a:extLst>
          </p:cNvPr>
          <p:cNvSpPr txBox="1"/>
          <p:nvPr/>
        </p:nvSpPr>
        <p:spPr>
          <a:xfrm>
            <a:off x="1219200" y="4229100"/>
            <a:ext cx="8839200" cy="237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Our procurement team manages global sourcing and local vendor integration to ensure timely delivery of materials, equipment, and long-lead items. Established relationships with OEMs across Europe, United Kingdom, Asia, North America, and the Middle East — combined with a structured vendor qualification process — underpin schedule certainty on every project.</a:t>
            </a:r>
          </a:p>
        </p:txBody>
      </p:sp>
    </p:spTree>
    <p:extLst>
      <p:ext uri="{BB962C8B-B14F-4D97-AF65-F5344CB8AC3E}">
        <p14:creationId xmlns:p14="http://schemas.microsoft.com/office/powerpoint/2010/main" val="3350905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000">
              <a:srgbClr val="B0C6E1"/>
            </a:gs>
            <a:gs pos="70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070371" y="6390859"/>
            <a:ext cx="2775568" cy="2063347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259300" y="-2434250"/>
            <a:ext cx="4360709" cy="11692550"/>
            <a:chOff x="0" y="0"/>
            <a:chExt cx="1148499" cy="3079519"/>
          </a:xfrm>
          <a:gradFill>
            <a:gsLst>
              <a:gs pos="0">
                <a:srgbClr val="214187"/>
              </a:gs>
              <a:gs pos="100000">
                <a:srgbClr val="0B1E3C"/>
              </a:gs>
            </a:gsLst>
            <a:lin ang="5400000" scaled="0"/>
          </a:gra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148499" cy="3079519"/>
            </a:xfrm>
            <a:custGeom>
              <a:avLst/>
              <a:gdLst/>
              <a:ahLst/>
              <a:cxnLst/>
              <a:rect l="l" t="t" r="r" b="b"/>
              <a:pathLst>
                <a:path w="1148499" h="3079519">
                  <a:moveTo>
                    <a:pt x="118951" y="0"/>
                  </a:moveTo>
                  <a:lnTo>
                    <a:pt x="1029549" y="0"/>
                  </a:lnTo>
                  <a:cubicBezTo>
                    <a:pt x="1095244" y="0"/>
                    <a:pt x="1148499" y="53256"/>
                    <a:pt x="1148499" y="118951"/>
                  </a:cubicBezTo>
                  <a:lnTo>
                    <a:pt x="1148499" y="2960569"/>
                  </a:lnTo>
                  <a:cubicBezTo>
                    <a:pt x="1148499" y="3026263"/>
                    <a:pt x="1095244" y="3079519"/>
                    <a:pt x="1029549" y="3079519"/>
                  </a:cubicBezTo>
                  <a:lnTo>
                    <a:pt x="118951" y="3079519"/>
                  </a:lnTo>
                  <a:cubicBezTo>
                    <a:pt x="53256" y="3079519"/>
                    <a:pt x="0" y="3026263"/>
                    <a:pt x="0" y="2960569"/>
                  </a:cubicBezTo>
                  <a:lnTo>
                    <a:pt x="0" y="118951"/>
                  </a:lnTo>
                  <a:cubicBezTo>
                    <a:pt x="0" y="53256"/>
                    <a:pt x="53256" y="0"/>
                    <a:pt x="1189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148499" cy="308904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107752" y="672096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0" y="0"/>
                </a:lnTo>
                <a:lnTo>
                  <a:pt x="2219650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914124" y="9527028"/>
            <a:ext cx="1077475" cy="800991"/>
          </a:xfrm>
          <a:custGeom>
            <a:avLst/>
            <a:gdLst/>
            <a:ahLst/>
            <a:cxnLst/>
            <a:rect l="l" t="t" r="r" b="b"/>
            <a:pathLst>
              <a:path w="1077475" h="800991">
                <a:moveTo>
                  <a:pt x="0" y="0"/>
                </a:moveTo>
                <a:lnTo>
                  <a:pt x="1077474" y="0"/>
                </a:lnTo>
                <a:lnTo>
                  <a:pt x="1077474" y="800990"/>
                </a:lnTo>
                <a:lnTo>
                  <a:pt x="0" y="800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92471" y="344936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9067800" y="1086772"/>
            <a:ext cx="80878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Key EPF Projects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02511" y="7507921"/>
            <a:ext cx="4787580" cy="94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ngineering and commissioning support delivering accelerated first oil.</a:t>
            </a: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B1E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6BF4F9-7A12-5B80-CC0C-62FA1BEB0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333" y="1181100"/>
            <a:ext cx="9216133" cy="9476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8"/>
          <p:cNvGrpSpPr/>
          <p:nvPr/>
        </p:nvGrpSpPr>
        <p:grpSpPr>
          <a:xfrm>
            <a:off x="6435009" y="2260127"/>
            <a:ext cx="3242391" cy="3797773"/>
            <a:chOff x="0" y="0"/>
            <a:chExt cx="713479" cy="759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3479" cy="759407"/>
            </a:xfrm>
            <a:custGeom>
              <a:avLst/>
              <a:gdLst/>
              <a:ahLst/>
              <a:cxnLst/>
              <a:rect l="l" t="t" r="r" b="b"/>
              <a:pathLst>
                <a:path w="713479" h="759407">
                  <a:moveTo>
                    <a:pt x="102883" y="0"/>
                  </a:moveTo>
                  <a:lnTo>
                    <a:pt x="610596" y="0"/>
                  </a:lnTo>
                  <a:cubicBezTo>
                    <a:pt x="667417" y="0"/>
                    <a:pt x="713479" y="46062"/>
                    <a:pt x="713479" y="102883"/>
                  </a:cubicBezTo>
                  <a:lnTo>
                    <a:pt x="713479" y="656524"/>
                  </a:lnTo>
                  <a:cubicBezTo>
                    <a:pt x="713479" y="713345"/>
                    <a:pt x="667417" y="759407"/>
                    <a:pt x="610596" y="759407"/>
                  </a:cubicBezTo>
                  <a:lnTo>
                    <a:pt x="102883" y="759407"/>
                  </a:lnTo>
                  <a:cubicBezTo>
                    <a:pt x="75597" y="759407"/>
                    <a:pt x="49428" y="748567"/>
                    <a:pt x="30134" y="729273"/>
                  </a:cubicBezTo>
                  <a:cubicBezTo>
                    <a:pt x="10839" y="709979"/>
                    <a:pt x="0" y="683810"/>
                    <a:pt x="0" y="656524"/>
                  </a:cubicBezTo>
                  <a:lnTo>
                    <a:pt x="0" y="102883"/>
                  </a:lnTo>
                  <a:cubicBezTo>
                    <a:pt x="0" y="46062"/>
                    <a:pt x="46062" y="0"/>
                    <a:pt x="1028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13479" cy="76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718221" y="2644909"/>
            <a:ext cx="271050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9"/>
              </a:lnSpc>
            </a:pPr>
            <a:r>
              <a:rPr lang="en-US" sz="6016" b="1" dirty="0">
                <a:solidFill>
                  <a:srgbClr val="0B1E3C"/>
                </a:solidFill>
                <a:latin typeface="Poppins Bold"/>
                <a:ea typeface="Poppins Bold"/>
                <a:cs typeface="Poppins Bold"/>
                <a:sym typeface="Poppins Bold"/>
              </a:rPr>
              <a:t>30,000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61638" y="3644664"/>
            <a:ext cx="230937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4"/>
              </a:lnSpc>
            </a:pPr>
            <a:r>
              <a:rPr lang="en-US" sz="3028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BLPD —Peak Single EPF Capacity Delivered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2B9F87B6-54BB-481D-9BA8-15528D782AC7}"/>
              </a:ext>
            </a:extLst>
          </p:cNvPr>
          <p:cNvSpPr/>
          <p:nvPr/>
        </p:nvSpPr>
        <p:spPr>
          <a:xfrm rot="5400000">
            <a:off x="10196588" y="3333711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7C51132F-E5C6-406D-6047-C8005B2C5675}"/>
              </a:ext>
            </a:extLst>
          </p:cNvPr>
          <p:cNvSpPr txBox="1"/>
          <p:nvPr/>
        </p:nvSpPr>
        <p:spPr>
          <a:xfrm>
            <a:off x="10894287" y="3238500"/>
            <a:ext cx="475685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Belema Re-entry EPF (Renaissance Africa Energy Company, 2025 - 2026) 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B9CE7017-94C3-AB6C-DF3F-900204AA7CBB}"/>
              </a:ext>
            </a:extLst>
          </p:cNvPr>
          <p:cNvSpPr txBox="1"/>
          <p:nvPr/>
        </p:nvSpPr>
        <p:spPr>
          <a:xfrm>
            <a:off x="10866329" y="4129400"/>
            <a:ext cx="4510012" cy="126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Concept development,  engineering, and construction support for modular process facilities </a:t>
            </a:r>
            <a:r>
              <a:rPr lang="en-US" dirty="0" err="1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mobilised</a:t>
            </a:r>
            <a:r>
              <a:rPr lang="en-US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 to site in a record 12 weeks from contract award.</a:t>
            </a: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0CF0EF83-28EC-9AA2-FA9F-527361629953}"/>
              </a:ext>
            </a:extLst>
          </p:cNvPr>
          <p:cNvSpPr/>
          <p:nvPr/>
        </p:nvSpPr>
        <p:spPr>
          <a:xfrm rot="5400000">
            <a:off x="10210800" y="6737898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E455F78C-4E0A-CEB4-AF53-57365715AEC6}"/>
              </a:ext>
            </a:extLst>
          </p:cNvPr>
          <p:cNvSpPr txBox="1"/>
          <p:nvPr/>
        </p:nvSpPr>
        <p:spPr>
          <a:xfrm>
            <a:off x="10908499" y="6642687"/>
            <a:ext cx="37981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 err="1">
                <a:latin typeface="Aileron Ultra-Bold"/>
                <a:ea typeface="Aileron Ultra-Bold"/>
                <a:cs typeface="Aileron Ultra-Bold"/>
                <a:sym typeface="Aileron Ultra-Bold"/>
              </a:rPr>
              <a:t>Abiala</a:t>
            </a: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 EPF (</a:t>
            </a:r>
            <a:r>
              <a:rPr lang="en-US" sz="2000" b="1" dirty="0" err="1">
                <a:latin typeface="Aileron Ultra-Bold"/>
                <a:ea typeface="Aileron Ultra-Bold"/>
                <a:cs typeface="Aileron Ultra-Bold"/>
                <a:sym typeface="Aileron Ultra-Bold"/>
              </a:rPr>
              <a:t>Elcrest</a:t>
            </a: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 / </a:t>
            </a:r>
            <a:r>
              <a:rPr lang="en-US" sz="2000" b="1" dirty="0" err="1">
                <a:latin typeface="Aileron Ultra-Bold"/>
                <a:ea typeface="Aileron Ultra-Bold"/>
                <a:cs typeface="Aileron Ultra-Bold"/>
                <a:sym typeface="Aileron Ultra-Bold"/>
              </a:rPr>
              <a:t>Naphta</a:t>
            </a: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 JV, 2024–2025)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/>
            </a:gs>
            <a:gs pos="100000">
              <a:srgbClr val="0B1E3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mpany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6" y="442222"/>
            <a:ext cx="3599600" cy="586478"/>
          </a:xfrm>
          <a:prstGeom prst="rect">
            <a:avLst/>
          </a:prstGeom>
        </p:spPr>
      </p:pic>
      <p:sp>
        <p:nvSpPr>
          <p:cNvPr id="200" name="Title"/>
          <p:cNvSpPr txBox="1"/>
          <p:nvPr/>
        </p:nvSpPr>
        <p:spPr>
          <a:xfrm>
            <a:off x="1000000" y="500000"/>
            <a:ext cx="16288000" cy="90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ileron Ultra-Bold"/>
              </a:rPr>
              <a:t>Key Clients</a:t>
            </a: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000" y="210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101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00" y="210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000" y="210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103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4000" y="210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105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000" y="446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106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b="4502"/>
          <a:stretch/>
        </p:blipFill>
        <p:spPr>
          <a:xfrm>
            <a:off x="9244000" y="446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107" name="Picture 1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4000" y="44600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2" name="Picture 110">
            <a:extLst>
              <a:ext uri="{FF2B5EF4-FFF2-40B4-BE49-F238E27FC236}">
                <a16:creationId xmlns:a16="http://schemas.microsoft.com/office/drawing/2014/main" id="{71CB3C1C-55E8-326D-1F31-1022BC203B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4000" y="44577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3" name="Picture 104">
            <a:extLst>
              <a:ext uri="{FF2B5EF4-FFF2-40B4-BE49-F238E27FC236}">
                <a16:creationId xmlns:a16="http://schemas.microsoft.com/office/drawing/2014/main" id="{43338982-F4B9-7EDB-59D3-A2481991F1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7800" y="67935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4" name="Picture 105">
            <a:extLst>
              <a:ext uri="{FF2B5EF4-FFF2-40B4-BE49-F238E27FC236}">
                <a16:creationId xmlns:a16="http://schemas.microsoft.com/office/drawing/2014/main" id="{99DA1371-0FB8-8B60-2D49-2F5D8D7CE9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4000"/>
          <a:stretch/>
        </p:blipFill>
        <p:spPr>
          <a:xfrm>
            <a:off x="5467800" y="68199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5" name="Picture 106">
            <a:extLst>
              <a:ext uri="{FF2B5EF4-FFF2-40B4-BE49-F238E27FC236}">
                <a16:creationId xmlns:a16="http://schemas.microsoft.com/office/drawing/2014/main" id="{6F4CD571-D1E3-1369-66AF-8DAA19C6E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9277800" y="6819900"/>
            <a:ext cx="3600000" cy="2160000"/>
          </a:xfrm>
          <a:prstGeom prst="roundRect">
            <a:avLst>
              <a:gd name="adj" fmla="val 8000"/>
            </a:avLst>
          </a:prstGeom>
        </p:spPr>
      </p:pic>
      <p:pic>
        <p:nvPicPr>
          <p:cNvPr id="6" name="Picture 107">
            <a:extLst>
              <a:ext uri="{FF2B5EF4-FFF2-40B4-BE49-F238E27FC236}">
                <a16:creationId xmlns:a16="http://schemas.microsoft.com/office/drawing/2014/main" id="{A5D59B90-0599-2A61-CED3-079EC087D6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1610400" y="6743700"/>
            <a:ext cx="3600000" cy="2160000"/>
          </a:xfrm>
          <a:prstGeom prst="roundRect">
            <a:avLst>
              <a:gd name="adj" fmla="val 8000"/>
            </a:avLst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B0C6E1"/>
            </a:gs>
            <a:gs pos="71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2DB55-92F4-03E2-0A7F-0FD90BFC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>
            <a:extLst>
              <a:ext uri="{FF2B5EF4-FFF2-40B4-BE49-F238E27FC236}">
                <a16:creationId xmlns:a16="http://schemas.microsoft.com/office/drawing/2014/main" id="{825818A8-3FB6-2109-8721-0C08C809A4A0}"/>
              </a:ext>
            </a:extLst>
          </p:cNvPr>
          <p:cNvGrpSpPr/>
          <p:nvPr/>
        </p:nvGrpSpPr>
        <p:grpSpPr>
          <a:xfrm>
            <a:off x="15338220" y="-114300"/>
            <a:ext cx="3025980" cy="1180167"/>
            <a:chOff x="0" y="0"/>
            <a:chExt cx="1467514" cy="511581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9165033-A051-3D0D-C735-30430651E5B5}"/>
                </a:ext>
              </a:extLst>
            </p:cNvPr>
            <p:cNvSpPr/>
            <p:nvPr/>
          </p:nvSpPr>
          <p:spPr>
            <a:xfrm>
              <a:off x="0" y="0"/>
              <a:ext cx="1467514" cy="511581"/>
            </a:xfrm>
            <a:custGeom>
              <a:avLst/>
              <a:gdLst/>
              <a:ahLst/>
              <a:cxnLst/>
              <a:rect l="l" t="t" r="r" b="b"/>
              <a:pathLst>
                <a:path w="1467514" h="511581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446278"/>
                  </a:lnTo>
                  <a:cubicBezTo>
                    <a:pt x="1467514" y="463597"/>
                    <a:pt x="1460634" y="480208"/>
                    <a:pt x="1448387" y="492454"/>
                  </a:cubicBezTo>
                  <a:cubicBezTo>
                    <a:pt x="1436140" y="504701"/>
                    <a:pt x="1419530" y="511581"/>
                    <a:pt x="1402210" y="511581"/>
                  </a:cubicBezTo>
                  <a:lnTo>
                    <a:pt x="65304" y="511581"/>
                  </a:lnTo>
                  <a:cubicBezTo>
                    <a:pt x="47984" y="511581"/>
                    <a:pt x="31374" y="504701"/>
                    <a:pt x="19127" y="492454"/>
                  </a:cubicBezTo>
                  <a:cubicBezTo>
                    <a:pt x="6880" y="480208"/>
                    <a:pt x="0" y="463597"/>
                    <a:pt x="0" y="446278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AFCCA5F-1E3A-4457-4420-CBF7D55FD076}"/>
                </a:ext>
              </a:extLst>
            </p:cNvPr>
            <p:cNvSpPr txBox="1"/>
            <p:nvPr/>
          </p:nvSpPr>
          <p:spPr>
            <a:xfrm>
              <a:off x="0" y="-9525"/>
              <a:ext cx="1467514" cy="52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65716D7-E9A6-CE3E-E996-D698D700C2CA}"/>
              </a:ext>
            </a:extLst>
          </p:cNvPr>
          <p:cNvGrpSpPr/>
          <p:nvPr/>
        </p:nvGrpSpPr>
        <p:grpSpPr>
          <a:xfrm>
            <a:off x="-304800" y="9258300"/>
            <a:ext cx="2895600" cy="1143000"/>
            <a:chOff x="0" y="0"/>
            <a:chExt cx="1037742" cy="610885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D355A0D-7A52-B325-E7F5-D5E3F7D42CB8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7A37E64-C2F1-259B-311C-6FA5FEFC264C}"/>
                </a:ext>
              </a:extLst>
            </p:cNvPr>
            <p:cNvSpPr txBox="1"/>
            <p:nvPr/>
          </p:nvSpPr>
          <p:spPr>
            <a:xfrm>
              <a:off x="0" y="-9525"/>
              <a:ext cx="1037742" cy="620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C0C646E1-D948-ADB6-42DD-B6219D4EB039}"/>
              </a:ext>
            </a:extLst>
          </p:cNvPr>
          <p:cNvSpPr/>
          <p:nvPr/>
        </p:nvSpPr>
        <p:spPr>
          <a:xfrm>
            <a:off x="15083150" y="1675474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92B4C20-0D75-2E36-1BF2-C5FBF10905CD}"/>
              </a:ext>
            </a:extLst>
          </p:cNvPr>
          <p:cNvSpPr/>
          <p:nvPr/>
        </p:nvSpPr>
        <p:spPr>
          <a:xfrm>
            <a:off x="4343400" y="6438900"/>
            <a:ext cx="9296400" cy="3861816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 l="-819" t="-1972" r="1639" b="-84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2902B9F-8808-EA28-94DC-4C06C378B5CA}"/>
              </a:ext>
            </a:extLst>
          </p:cNvPr>
          <p:cNvSpPr/>
          <p:nvPr/>
        </p:nvSpPr>
        <p:spPr>
          <a:xfrm>
            <a:off x="568569" y="395969"/>
            <a:ext cx="3408757" cy="556532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DEEA715-0BEE-E3FC-59D8-66D76EF185BB}"/>
              </a:ext>
            </a:extLst>
          </p:cNvPr>
          <p:cNvSpPr txBox="1"/>
          <p:nvPr/>
        </p:nvSpPr>
        <p:spPr>
          <a:xfrm>
            <a:off x="3659418" y="800306"/>
            <a:ext cx="1066436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500" b="1" dirty="0">
                <a:solidFill>
                  <a:srgbClr val="1F1E1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Permits &amp; Certification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96B7DC-A750-D816-C333-5F9EC4776CC8}"/>
              </a:ext>
            </a:extLst>
          </p:cNvPr>
          <p:cNvSpPr txBox="1"/>
          <p:nvPr/>
        </p:nvSpPr>
        <p:spPr>
          <a:xfrm>
            <a:off x="1999316" y="2098534"/>
            <a:ext cx="143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200" dirty="0">
                <a:solidFill>
                  <a:srgbClr val="1F1E1F"/>
                </a:solidFill>
                <a:latin typeface="Poppins"/>
                <a:ea typeface="Poppins"/>
                <a:cs typeface="Poppins"/>
                <a:sym typeface="Poppins"/>
              </a:rPr>
              <a:t>O&amp;G Solutions adheres to the highest industry standards and maintains compliance with NUPRC regulatory requirements. Equipment is delivered with DNV 2.7-1 and ASME U-Stamp certification, supported by ISO 9001, ISO 14001, and ISO 45001 aligned management systems.</a:t>
            </a:r>
          </a:p>
        </p:txBody>
      </p:sp>
      <p:sp>
        <p:nvSpPr>
          <p:cNvPr id="2" name="Card1">
            <a:extLst>
              <a:ext uri="{FF2B5EF4-FFF2-40B4-BE49-F238E27FC236}">
                <a16:creationId xmlns:a16="http://schemas.microsoft.com/office/drawing/2014/main" id="{F388F9B8-FC28-77B8-0D11-76FE7D319F70}"/>
              </a:ext>
            </a:extLst>
          </p:cNvPr>
          <p:cNvSpPr/>
          <p:nvPr/>
        </p:nvSpPr>
        <p:spPr>
          <a:xfrm>
            <a:off x="1711600" y="3467100"/>
            <a:ext cx="7200000" cy="650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21418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Label1">
            <a:extLst>
              <a:ext uri="{FF2B5EF4-FFF2-40B4-BE49-F238E27FC236}">
                <a16:creationId xmlns:a16="http://schemas.microsoft.com/office/drawing/2014/main" id="{D3F726E8-A6A3-922A-3AE7-582CE9F5A043}"/>
              </a:ext>
            </a:extLst>
          </p:cNvPr>
          <p:cNvSpPr txBox="1"/>
          <p:nvPr/>
        </p:nvSpPr>
        <p:spPr>
          <a:xfrm>
            <a:off x="2011600" y="3667100"/>
            <a:ext cx="6600000" cy="50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000" b="1" spc="200" dirty="0">
                <a:solidFill>
                  <a:srgbClr val="214187"/>
                </a:solidFill>
                <a:latin typeface="Aileron Ultra-Bold"/>
              </a:rPr>
              <a:t>MAJOR CONSTRUCTION SERVICES</a:t>
            </a:r>
          </a:p>
        </p:txBody>
      </p:sp>
      <p:pic>
        <p:nvPicPr>
          <p:cNvPr id="4" name="Cert1">
            <a:extLst>
              <a:ext uri="{FF2B5EF4-FFF2-40B4-BE49-F238E27FC236}">
                <a16:creationId xmlns:a16="http://schemas.microsoft.com/office/drawing/2014/main" id="{54F77205-99C3-1964-2536-8AAF53B60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600" y="4267100"/>
            <a:ext cx="4928000" cy="5600000"/>
          </a:xfrm>
          <a:prstGeom prst="rect">
            <a:avLst/>
          </a:prstGeom>
        </p:spPr>
      </p:pic>
      <p:sp>
        <p:nvSpPr>
          <p:cNvPr id="5" name="Card2">
            <a:extLst>
              <a:ext uri="{FF2B5EF4-FFF2-40B4-BE49-F238E27FC236}">
                <a16:creationId xmlns:a16="http://schemas.microsoft.com/office/drawing/2014/main" id="{C821ACCC-F4E5-E3C1-E7F4-57C1F049990A}"/>
              </a:ext>
            </a:extLst>
          </p:cNvPr>
          <p:cNvSpPr/>
          <p:nvPr/>
        </p:nvSpPr>
        <p:spPr>
          <a:xfrm>
            <a:off x="9411600" y="3467100"/>
            <a:ext cx="7200000" cy="650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12700">
            <a:solidFill>
              <a:srgbClr val="21418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Label2">
            <a:extLst>
              <a:ext uri="{FF2B5EF4-FFF2-40B4-BE49-F238E27FC236}">
                <a16:creationId xmlns:a16="http://schemas.microsoft.com/office/drawing/2014/main" id="{801EA64F-5915-AE0D-138F-C51954EE638F}"/>
              </a:ext>
            </a:extLst>
          </p:cNvPr>
          <p:cNvSpPr txBox="1"/>
          <p:nvPr/>
        </p:nvSpPr>
        <p:spPr>
          <a:xfrm>
            <a:off x="9711600" y="3667100"/>
            <a:ext cx="6600000" cy="50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000" b="1" spc="200">
                <a:solidFill>
                  <a:srgbClr val="214187"/>
                </a:solidFill>
                <a:latin typeface="Aileron Ultra-Bold"/>
              </a:rPr>
              <a:t>TECHNICAL CONSULTANCY</a:t>
            </a:r>
          </a:p>
        </p:txBody>
      </p:sp>
      <p:pic>
        <p:nvPicPr>
          <p:cNvPr id="7" name="Cert2">
            <a:extLst>
              <a:ext uri="{FF2B5EF4-FFF2-40B4-BE49-F238E27FC236}">
                <a16:creationId xmlns:a16="http://schemas.microsoft.com/office/drawing/2014/main" id="{15B491B5-A679-DE6D-0AE6-D0C425DE5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600" y="4271530"/>
            <a:ext cx="4928000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9580" y="2006144"/>
            <a:ext cx="6488022" cy="7411762"/>
            <a:chOff x="0" y="0"/>
            <a:chExt cx="1708780" cy="19520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779" cy="1952069"/>
            </a:xfrm>
            <a:custGeom>
              <a:avLst/>
              <a:gdLst/>
              <a:ahLst/>
              <a:cxnLst/>
              <a:rect l="l" t="t" r="r" b="b"/>
              <a:pathLst>
                <a:path w="1708779" h="1952069">
                  <a:moveTo>
                    <a:pt x="0" y="0"/>
                  </a:moveTo>
                  <a:lnTo>
                    <a:pt x="1708779" y="0"/>
                  </a:lnTo>
                  <a:lnTo>
                    <a:pt x="1708779" y="1952069"/>
                  </a:lnTo>
                  <a:lnTo>
                    <a:pt x="0" y="1952069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708780" cy="2018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7809362" y="2736757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6528688" y="2006144"/>
            <a:ext cx="730612" cy="730612"/>
            <a:chOff x="0" y="0"/>
            <a:chExt cx="654465" cy="6544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7809362" y="3691207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16528688" y="2960594"/>
            <a:ext cx="730612" cy="730612"/>
            <a:chOff x="0" y="0"/>
            <a:chExt cx="654465" cy="6544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7809362" y="4645657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16528688" y="3915044"/>
            <a:ext cx="730612" cy="730612"/>
            <a:chOff x="0" y="0"/>
            <a:chExt cx="654465" cy="65446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7809362" y="5600106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16528688" y="4869494"/>
            <a:ext cx="730612" cy="730612"/>
            <a:chOff x="0" y="0"/>
            <a:chExt cx="654465" cy="65446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7809362" y="6554556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 rot="-5400000">
            <a:off x="16528688" y="5823944"/>
            <a:ext cx="730612" cy="730612"/>
            <a:chOff x="0" y="0"/>
            <a:chExt cx="654465" cy="6544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AutoShape 32"/>
          <p:cNvSpPr/>
          <p:nvPr/>
        </p:nvSpPr>
        <p:spPr>
          <a:xfrm>
            <a:off x="7809362" y="7509006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 rot="-5400000">
            <a:off x="16528688" y="6778394"/>
            <a:ext cx="730612" cy="730612"/>
            <a:chOff x="0" y="0"/>
            <a:chExt cx="654465" cy="65446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7" name="AutoShape 37"/>
          <p:cNvSpPr/>
          <p:nvPr/>
        </p:nvSpPr>
        <p:spPr>
          <a:xfrm>
            <a:off x="7809362" y="8463456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 rot="-5400000">
            <a:off x="16528688" y="7732844"/>
            <a:ext cx="730612" cy="730612"/>
            <a:chOff x="0" y="0"/>
            <a:chExt cx="654465" cy="65446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>
            <a:off x="7809362" y="9417906"/>
            <a:ext cx="84740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3" name="Group 43"/>
          <p:cNvGrpSpPr/>
          <p:nvPr/>
        </p:nvGrpSpPr>
        <p:grpSpPr>
          <a:xfrm rot="-5400000">
            <a:off x="16528688" y="8687294"/>
            <a:ext cx="730612" cy="730612"/>
            <a:chOff x="0" y="0"/>
            <a:chExt cx="654465" cy="65446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54465" cy="654465"/>
            </a:xfrm>
            <a:custGeom>
              <a:avLst/>
              <a:gdLst/>
              <a:ahLst/>
              <a:cxnLst/>
              <a:rect l="l" t="t" r="r" b="b"/>
              <a:pathLst>
                <a:path w="654465" h="654465">
                  <a:moveTo>
                    <a:pt x="0" y="0"/>
                  </a:moveTo>
                  <a:lnTo>
                    <a:pt x="654465" y="0"/>
                  </a:lnTo>
                  <a:lnTo>
                    <a:pt x="654465" y="654465"/>
                  </a:lnTo>
                  <a:lnTo>
                    <a:pt x="0" y="654465"/>
                  </a:lnTo>
                  <a:close/>
                </a:path>
              </a:pathLst>
            </a:custGeom>
            <a:gradFill rotWithShape="1">
              <a:gsLst>
                <a:gs pos="0">
                  <a:srgbClr val="0B1E3C">
                    <a:alpha val="100000"/>
                  </a:srgbClr>
                </a:gs>
                <a:gs pos="100000">
                  <a:srgbClr val="214187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66675"/>
              <a:ext cx="654465" cy="72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1239556" y="6687443"/>
            <a:ext cx="3676108" cy="598944"/>
          </a:xfrm>
          <a:custGeom>
            <a:avLst/>
            <a:gdLst/>
            <a:ahLst/>
            <a:cxnLst/>
            <a:rect l="l" t="t" r="r" b="b"/>
            <a:pathLst>
              <a:path w="3676108" h="598944">
                <a:moveTo>
                  <a:pt x="0" y="0"/>
                </a:moveTo>
                <a:lnTo>
                  <a:pt x="3676108" y="0"/>
                </a:lnTo>
                <a:lnTo>
                  <a:pt x="3676108" y="598944"/>
                </a:lnTo>
                <a:lnTo>
                  <a:pt x="0" y="598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1028700" y="7485633"/>
            <a:ext cx="5599718" cy="76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40"/>
              </a:lnSpc>
            </a:pPr>
            <a:r>
              <a:rPr lang="en-US" sz="4800" b="1" spc="96" dirty="0">
                <a:solidFill>
                  <a:srgbClr val="FFFFFF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Table of Contents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648012" y="2149518"/>
            <a:ext cx="4500000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Executive Overview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562418" y="2149518"/>
            <a:ext cx="663151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03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648012" y="3103968"/>
            <a:ext cx="5680357" cy="359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Vision,</a:t>
            </a:r>
            <a:r>
              <a:rPr lang="en-US" sz="2099" u="none" strike="noStrike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Mission, Values, &amp; Our </a:t>
            </a:r>
            <a:r>
              <a:rPr lang="en-US" sz="2099" u="none" strike="noStrike" spc="41" dirty="0" err="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Behaviour</a:t>
            </a:r>
            <a:endParaRPr lang="en-US" sz="2099" u="none" strike="noStrike" spc="41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6562418" y="3103968"/>
            <a:ext cx="663151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04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648012" y="4058418"/>
            <a:ext cx="4832706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</a:t>
            </a:r>
            <a:r>
              <a:rPr lang="en-US" sz="2099" u="none" strike="noStrike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ompany &amp; Governance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562418" y="4058418"/>
            <a:ext cx="663151" cy="35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06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648012" y="5012868"/>
            <a:ext cx="4963114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Produ</a:t>
            </a:r>
            <a:r>
              <a:rPr lang="en-US" sz="2099" u="none" strike="noStrike" spc="4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cts &amp; Services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562418" y="5012868"/>
            <a:ext cx="663151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07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648012" y="5967318"/>
            <a:ext cx="5820588" cy="359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Execution Philosophy &amp; Te</a:t>
            </a:r>
            <a:r>
              <a:rPr lang="en-US" sz="2099" u="none" strike="noStrike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chnical Capability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6562418" y="5967318"/>
            <a:ext cx="663151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09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648012" y="6921767"/>
            <a:ext cx="5680357" cy="35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HSE, Quality, Niger</a:t>
            </a:r>
            <a:r>
              <a:rPr lang="en-US" sz="2099" u="none" strike="noStrike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ian Content, Supply Chain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6562418" y="6921767"/>
            <a:ext cx="663151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13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648012" y="7876217"/>
            <a:ext cx="4202402" cy="35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Projects, Clients, Licenses, ESG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6562418" y="7876217"/>
            <a:ext cx="663151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17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648012" y="8830667"/>
            <a:ext cx="5210988" cy="359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Why O&amp;G, Other Projects </a:t>
            </a:r>
            <a:r>
              <a:rPr lang="en-US" sz="2099" u="none" strike="noStrike" spc="41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&amp; Contact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6562418" y="8830667"/>
            <a:ext cx="663151" cy="35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099" spc="4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23</a:t>
            </a:r>
          </a:p>
        </p:txBody>
      </p:sp>
      <p:sp>
        <p:nvSpPr>
          <p:cNvPr id="65" name="Freeform 24">
            <a:extLst>
              <a:ext uri="{FF2B5EF4-FFF2-40B4-BE49-F238E27FC236}">
                <a16:creationId xmlns:a16="http://schemas.microsoft.com/office/drawing/2014/main" id="{A0F3CA4F-6C16-0688-13C0-FCBE71F66FE0}"/>
              </a:ext>
            </a:extLst>
          </p:cNvPr>
          <p:cNvSpPr/>
          <p:nvPr/>
        </p:nvSpPr>
        <p:spPr>
          <a:xfrm>
            <a:off x="7835111" y="2158843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6" name="Freeform 24">
            <a:extLst>
              <a:ext uri="{FF2B5EF4-FFF2-40B4-BE49-F238E27FC236}">
                <a16:creationId xmlns:a16="http://schemas.microsoft.com/office/drawing/2014/main" id="{54DEDFA6-1EA6-B01E-EEB4-D49175DB1521}"/>
              </a:ext>
            </a:extLst>
          </p:cNvPr>
          <p:cNvSpPr/>
          <p:nvPr/>
        </p:nvSpPr>
        <p:spPr>
          <a:xfrm>
            <a:off x="7835111" y="3099037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7" name="Freeform 24">
            <a:extLst>
              <a:ext uri="{FF2B5EF4-FFF2-40B4-BE49-F238E27FC236}">
                <a16:creationId xmlns:a16="http://schemas.microsoft.com/office/drawing/2014/main" id="{221C6B14-B603-11F2-D69D-6BD683879796}"/>
              </a:ext>
            </a:extLst>
          </p:cNvPr>
          <p:cNvSpPr/>
          <p:nvPr/>
        </p:nvSpPr>
        <p:spPr>
          <a:xfrm>
            <a:off x="7835111" y="4035073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8" name="Freeform 24">
            <a:extLst>
              <a:ext uri="{FF2B5EF4-FFF2-40B4-BE49-F238E27FC236}">
                <a16:creationId xmlns:a16="http://schemas.microsoft.com/office/drawing/2014/main" id="{E89CE561-A492-D484-05BD-B5CCAECA8335}"/>
              </a:ext>
            </a:extLst>
          </p:cNvPr>
          <p:cNvSpPr/>
          <p:nvPr/>
        </p:nvSpPr>
        <p:spPr>
          <a:xfrm>
            <a:off x="7821088" y="4989521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9" name="Freeform 24">
            <a:extLst>
              <a:ext uri="{FF2B5EF4-FFF2-40B4-BE49-F238E27FC236}">
                <a16:creationId xmlns:a16="http://schemas.microsoft.com/office/drawing/2014/main" id="{F91E1969-24BD-EBCF-F9D6-F17F8484E483}"/>
              </a:ext>
            </a:extLst>
          </p:cNvPr>
          <p:cNvSpPr/>
          <p:nvPr/>
        </p:nvSpPr>
        <p:spPr>
          <a:xfrm>
            <a:off x="7835111" y="5940066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0" name="Freeform 24">
            <a:extLst>
              <a:ext uri="{FF2B5EF4-FFF2-40B4-BE49-F238E27FC236}">
                <a16:creationId xmlns:a16="http://schemas.microsoft.com/office/drawing/2014/main" id="{60868360-311A-53D0-68A3-2BAC509FCDC4}"/>
              </a:ext>
            </a:extLst>
          </p:cNvPr>
          <p:cNvSpPr/>
          <p:nvPr/>
        </p:nvSpPr>
        <p:spPr>
          <a:xfrm>
            <a:off x="7831911" y="6894515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1" name="Freeform 24">
            <a:extLst>
              <a:ext uri="{FF2B5EF4-FFF2-40B4-BE49-F238E27FC236}">
                <a16:creationId xmlns:a16="http://schemas.microsoft.com/office/drawing/2014/main" id="{0B3A2330-B005-897A-F3E6-17F77B8CA65C}"/>
              </a:ext>
            </a:extLst>
          </p:cNvPr>
          <p:cNvSpPr/>
          <p:nvPr/>
        </p:nvSpPr>
        <p:spPr>
          <a:xfrm>
            <a:off x="7836176" y="7848964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2" name="Freeform 24">
            <a:extLst>
              <a:ext uri="{FF2B5EF4-FFF2-40B4-BE49-F238E27FC236}">
                <a16:creationId xmlns:a16="http://schemas.microsoft.com/office/drawing/2014/main" id="{00C810C0-508E-8CA4-E806-144EA50FBDDA}"/>
              </a:ext>
            </a:extLst>
          </p:cNvPr>
          <p:cNvSpPr/>
          <p:nvPr/>
        </p:nvSpPr>
        <p:spPr>
          <a:xfrm>
            <a:off x="7831911" y="8782916"/>
            <a:ext cx="472691" cy="472691"/>
          </a:xfrm>
          <a:custGeom>
            <a:avLst/>
            <a:gdLst/>
            <a:ahLst/>
            <a:cxnLst/>
            <a:rect l="l" t="t" r="r" b="b"/>
            <a:pathLst>
              <a:path w="472691" h="472691">
                <a:moveTo>
                  <a:pt x="0" y="0"/>
                </a:moveTo>
                <a:lnTo>
                  <a:pt x="472691" y="0"/>
                </a:lnTo>
                <a:lnTo>
                  <a:pt x="472691" y="472691"/>
                </a:lnTo>
                <a:lnTo>
                  <a:pt x="0" y="47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4A9924-D7C6-5B05-DE14-58A84FE3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6" y="0"/>
            <a:ext cx="6137597" cy="458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4187">
                <a:alpha val="100000"/>
              </a:srgbClr>
            </a:gs>
            <a:gs pos="100000">
              <a:srgbClr val="0B1E3C">
                <a:alpha val="70000"/>
              </a:srgb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2DB55-92F4-03E2-0A7F-0FD90BFC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1">
            <a:extLst>
              <a:ext uri="{FF2B5EF4-FFF2-40B4-BE49-F238E27FC236}">
                <a16:creationId xmlns:a16="http://schemas.microsoft.com/office/drawing/2014/main" id="{7E66CB86-97E1-F050-2BB6-7E92DFCA39DF}"/>
              </a:ext>
            </a:extLst>
          </p:cNvPr>
          <p:cNvGrpSpPr/>
          <p:nvPr/>
        </p:nvGrpSpPr>
        <p:grpSpPr>
          <a:xfrm>
            <a:off x="6580286" y="5424491"/>
            <a:ext cx="2152599" cy="849710"/>
            <a:chOff x="0" y="0"/>
            <a:chExt cx="1037742" cy="610885"/>
          </a:xfr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</p:grpSpPr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F34340D-E0B6-BB1F-A02B-5D19857981FA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D2CA623D-2EC2-BE03-6645-D6803EE8A9A3}"/>
                </a:ext>
              </a:extLst>
            </p:cNvPr>
            <p:cNvSpPr txBox="1"/>
            <p:nvPr/>
          </p:nvSpPr>
          <p:spPr>
            <a:xfrm>
              <a:off x="0" y="122177"/>
              <a:ext cx="955815" cy="4887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25818A8-3FB6-2109-8721-0C08C809A4A0}"/>
              </a:ext>
            </a:extLst>
          </p:cNvPr>
          <p:cNvGrpSpPr/>
          <p:nvPr/>
        </p:nvGrpSpPr>
        <p:grpSpPr>
          <a:xfrm>
            <a:off x="15338220" y="-136273"/>
            <a:ext cx="3025980" cy="1202140"/>
            <a:chOff x="0" y="-9525"/>
            <a:chExt cx="1467514" cy="521106"/>
          </a:xfr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9165033-A051-3D0D-C735-30430651E5B5}"/>
                </a:ext>
              </a:extLst>
            </p:cNvPr>
            <p:cNvSpPr/>
            <p:nvPr/>
          </p:nvSpPr>
          <p:spPr>
            <a:xfrm>
              <a:off x="0" y="0"/>
              <a:ext cx="1467514" cy="511581"/>
            </a:xfrm>
            <a:custGeom>
              <a:avLst/>
              <a:gdLst/>
              <a:ahLst/>
              <a:cxnLst/>
              <a:rect l="l" t="t" r="r" b="b"/>
              <a:pathLst>
                <a:path w="1467514" h="511581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446278"/>
                  </a:lnTo>
                  <a:cubicBezTo>
                    <a:pt x="1467514" y="463597"/>
                    <a:pt x="1460634" y="480208"/>
                    <a:pt x="1448387" y="492454"/>
                  </a:cubicBezTo>
                  <a:cubicBezTo>
                    <a:pt x="1436140" y="504701"/>
                    <a:pt x="1419530" y="511581"/>
                    <a:pt x="1402210" y="511581"/>
                  </a:cubicBezTo>
                  <a:lnTo>
                    <a:pt x="65304" y="511581"/>
                  </a:lnTo>
                  <a:cubicBezTo>
                    <a:pt x="47984" y="511581"/>
                    <a:pt x="31374" y="504701"/>
                    <a:pt x="19127" y="492454"/>
                  </a:cubicBezTo>
                  <a:cubicBezTo>
                    <a:pt x="6880" y="480208"/>
                    <a:pt x="0" y="463597"/>
                    <a:pt x="0" y="446278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AFCCA5F-1E3A-4457-4420-CBF7D55FD076}"/>
                </a:ext>
              </a:extLst>
            </p:cNvPr>
            <p:cNvSpPr txBox="1"/>
            <p:nvPr/>
          </p:nvSpPr>
          <p:spPr>
            <a:xfrm>
              <a:off x="211050" y="-9525"/>
              <a:ext cx="1256464" cy="3976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65716D7-E9A6-CE3E-E996-D698D700C2CA}"/>
              </a:ext>
            </a:extLst>
          </p:cNvPr>
          <p:cNvGrpSpPr/>
          <p:nvPr/>
        </p:nvGrpSpPr>
        <p:grpSpPr>
          <a:xfrm>
            <a:off x="2922246" y="5397309"/>
            <a:ext cx="2152599" cy="849710"/>
            <a:chOff x="0" y="0"/>
            <a:chExt cx="1037742" cy="610885"/>
          </a:xfr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D355A0D-7A52-B325-E7F5-D5E3F7D42CB8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7A37E64-C2F1-259B-311C-6FA5FEFC264C}"/>
                </a:ext>
              </a:extLst>
            </p:cNvPr>
            <p:cNvSpPr txBox="1"/>
            <p:nvPr/>
          </p:nvSpPr>
          <p:spPr>
            <a:xfrm>
              <a:off x="0" y="122177"/>
              <a:ext cx="955815" cy="4887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C0C646E1-D948-ADB6-42DD-B6219D4EB039}"/>
              </a:ext>
            </a:extLst>
          </p:cNvPr>
          <p:cNvSpPr/>
          <p:nvPr/>
        </p:nvSpPr>
        <p:spPr>
          <a:xfrm>
            <a:off x="15083150" y="1675474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92B4C20-0D75-2E36-1BF2-C5FBF10905CD}"/>
              </a:ext>
            </a:extLst>
          </p:cNvPr>
          <p:cNvSpPr/>
          <p:nvPr/>
        </p:nvSpPr>
        <p:spPr>
          <a:xfrm rot="5400000">
            <a:off x="-1800459" y="5209941"/>
            <a:ext cx="5963117" cy="2362200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 l="-819" t="-1972" r="1639" b="-845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DEEA715-0BEE-E3FC-59D8-66D76EF185BB}"/>
              </a:ext>
            </a:extLst>
          </p:cNvPr>
          <p:cNvSpPr txBox="1"/>
          <p:nvPr/>
        </p:nvSpPr>
        <p:spPr>
          <a:xfrm>
            <a:off x="3802293" y="1437759"/>
            <a:ext cx="10664364" cy="1057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5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Sustainability &amp; ESG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96B7DC-A750-D816-C333-5F9EC4776CC8}"/>
              </a:ext>
            </a:extLst>
          </p:cNvPr>
          <p:cNvSpPr txBox="1"/>
          <p:nvPr/>
        </p:nvSpPr>
        <p:spPr>
          <a:xfrm>
            <a:off x="1981200" y="3238499"/>
            <a:ext cx="14325600" cy="137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We are committed to environmentally responsible operations, community development, and ethical governance. Our engineering decisions prioritise energy efficiency, responsible process design, and reduced emissions.</a:t>
            </a: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7ED4B4D6-04E9-2DA6-DE78-B8544847A984}"/>
              </a:ext>
            </a:extLst>
          </p:cNvPr>
          <p:cNvSpPr/>
          <p:nvPr/>
        </p:nvSpPr>
        <p:spPr>
          <a:xfrm>
            <a:off x="606426" y="442222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8FB74DA2-1F9F-B1A7-B5E3-F315A4099E6A}"/>
              </a:ext>
            </a:extLst>
          </p:cNvPr>
          <p:cNvSpPr txBox="1"/>
          <p:nvPr/>
        </p:nvSpPr>
        <p:spPr>
          <a:xfrm>
            <a:off x="2996362" y="5541570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Low-Emissions Process Design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CA2A2D6F-191F-66AA-D1FE-AA07ED045E1C}"/>
              </a:ext>
            </a:extLst>
          </p:cNvPr>
          <p:cNvSpPr txBox="1"/>
          <p:nvPr/>
        </p:nvSpPr>
        <p:spPr>
          <a:xfrm>
            <a:off x="6794004" y="5541569"/>
            <a:ext cx="15552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Safety-First Culture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7A6CD1D-D507-6D2C-CC36-258D47215F1D}"/>
              </a:ext>
            </a:extLst>
          </p:cNvPr>
          <p:cNvSpPr txBox="1"/>
          <p:nvPr/>
        </p:nvSpPr>
        <p:spPr>
          <a:xfrm>
            <a:off x="2960112" y="6703463"/>
            <a:ext cx="2849955" cy="1908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VFD systems and process optimization that reduce operator energy consumption and operational emissions.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9D555A46-2D9D-BC08-B97C-527CD3A7565C}"/>
              </a:ext>
            </a:extLst>
          </p:cNvPr>
          <p:cNvSpPr txBox="1"/>
          <p:nvPr/>
        </p:nvSpPr>
        <p:spPr>
          <a:xfrm>
            <a:off x="6553200" y="6703463"/>
            <a:ext cx="2849955" cy="1587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ISO 45001 &amp; ISO 14001 aligned management systems with 5-year zero LTI track record across all operations.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64C53CE8-3D21-B549-A023-BD9531E6875E}"/>
              </a:ext>
            </a:extLst>
          </p:cNvPr>
          <p:cNvSpPr txBox="1"/>
          <p:nvPr/>
        </p:nvSpPr>
        <p:spPr>
          <a:xfrm>
            <a:off x="10058400" y="6703463"/>
            <a:ext cx="2849955" cy="1908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Nigerian content commitment driving in-country fabrication, qualified employment, and long-term sector development.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0F36B7C4-9C88-D2FE-5A17-A8CF01D9A89E}"/>
              </a:ext>
            </a:extLst>
          </p:cNvPr>
          <p:cNvSpPr txBox="1"/>
          <p:nvPr/>
        </p:nvSpPr>
        <p:spPr>
          <a:xfrm>
            <a:off x="13925601" y="6703440"/>
            <a:ext cx="2849955" cy="1908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DNV 2.7-1 and ASME U-Stamp certification, full regulatory compliance, and transparent stakeholder engagement.</a:t>
            </a:r>
          </a:p>
        </p:txBody>
      </p:sp>
      <p:grpSp>
        <p:nvGrpSpPr>
          <p:cNvPr id="11" name="Group 21">
            <a:extLst>
              <a:ext uri="{FF2B5EF4-FFF2-40B4-BE49-F238E27FC236}">
                <a16:creationId xmlns:a16="http://schemas.microsoft.com/office/drawing/2014/main" id="{AC46FE05-CF2B-9504-137E-A9FD0E0AFFC0}"/>
              </a:ext>
            </a:extLst>
          </p:cNvPr>
          <p:cNvGrpSpPr/>
          <p:nvPr/>
        </p:nvGrpSpPr>
        <p:grpSpPr>
          <a:xfrm>
            <a:off x="-152400" y="9410700"/>
            <a:ext cx="2895600" cy="1143000"/>
            <a:chOff x="0" y="0"/>
            <a:chExt cx="1037742" cy="610885"/>
          </a:xfr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</p:grpSpPr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2FC34060-E49B-0BD4-0C2E-83703F21B61A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C56A29D4-2A10-8B37-AF90-E885AAE73FF7}"/>
                </a:ext>
              </a:extLst>
            </p:cNvPr>
            <p:cNvSpPr txBox="1"/>
            <p:nvPr/>
          </p:nvSpPr>
          <p:spPr>
            <a:xfrm>
              <a:off x="0" y="122177"/>
              <a:ext cx="955815" cy="4887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grpSp>
        <p:nvGrpSpPr>
          <p:cNvPr id="17" name="Group 21">
            <a:extLst>
              <a:ext uri="{FF2B5EF4-FFF2-40B4-BE49-F238E27FC236}">
                <a16:creationId xmlns:a16="http://schemas.microsoft.com/office/drawing/2014/main" id="{F5C0E9C1-7754-07FA-A867-0A43A0EC31E9}"/>
              </a:ext>
            </a:extLst>
          </p:cNvPr>
          <p:cNvGrpSpPr/>
          <p:nvPr/>
        </p:nvGrpSpPr>
        <p:grpSpPr>
          <a:xfrm>
            <a:off x="10058400" y="5436790"/>
            <a:ext cx="2779785" cy="849710"/>
            <a:chOff x="0" y="0"/>
            <a:chExt cx="1037742" cy="610885"/>
          </a:xfr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025A3C6A-8597-F8CE-DD81-A096E221A25C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959C81CB-D089-8955-AC33-352F676791ED}"/>
                </a:ext>
              </a:extLst>
            </p:cNvPr>
            <p:cNvSpPr txBox="1"/>
            <p:nvPr/>
          </p:nvSpPr>
          <p:spPr>
            <a:xfrm>
              <a:off x="0" y="122177"/>
              <a:ext cx="955815" cy="4887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26" name="TextBox 24">
            <a:extLst>
              <a:ext uri="{FF2B5EF4-FFF2-40B4-BE49-F238E27FC236}">
                <a16:creationId xmlns:a16="http://schemas.microsoft.com/office/drawing/2014/main" id="{096F8729-58CD-5272-C523-77D4FBB81D65}"/>
              </a:ext>
            </a:extLst>
          </p:cNvPr>
          <p:cNvSpPr txBox="1"/>
          <p:nvPr/>
        </p:nvSpPr>
        <p:spPr>
          <a:xfrm>
            <a:off x="10247385" y="5518148"/>
            <a:ext cx="248109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Local Workforce &amp; Community Impact</a:t>
            </a:r>
          </a:p>
        </p:txBody>
      </p:sp>
      <p:grpSp>
        <p:nvGrpSpPr>
          <p:cNvPr id="29" name="Group 21">
            <a:extLst>
              <a:ext uri="{FF2B5EF4-FFF2-40B4-BE49-F238E27FC236}">
                <a16:creationId xmlns:a16="http://schemas.microsoft.com/office/drawing/2014/main" id="{32C6467B-B9F5-B27C-F3B2-BDE9C7A8133F}"/>
              </a:ext>
            </a:extLst>
          </p:cNvPr>
          <p:cNvGrpSpPr/>
          <p:nvPr/>
        </p:nvGrpSpPr>
        <p:grpSpPr>
          <a:xfrm>
            <a:off x="13925601" y="5436790"/>
            <a:ext cx="2152599" cy="849710"/>
            <a:chOff x="0" y="0"/>
            <a:chExt cx="1037742" cy="610885"/>
          </a:xfr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</p:grpSpPr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E6D9C1E-E69A-7B03-8327-1C82D2EE8158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23">
              <a:extLst>
                <a:ext uri="{FF2B5EF4-FFF2-40B4-BE49-F238E27FC236}">
                  <a16:creationId xmlns:a16="http://schemas.microsoft.com/office/drawing/2014/main" id="{1CDAEA71-98C0-2FA6-D081-D77CD8F9E405}"/>
                </a:ext>
              </a:extLst>
            </p:cNvPr>
            <p:cNvSpPr txBox="1"/>
            <p:nvPr/>
          </p:nvSpPr>
          <p:spPr>
            <a:xfrm>
              <a:off x="0" y="122177"/>
              <a:ext cx="955815" cy="4887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33" name="TextBox 24">
            <a:extLst>
              <a:ext uri="{FF2B5EF4-FFF2-40B4-BE49-F238E27FC236}">
                <a16:creationId xmlns:a16="http://schemas.microsoft.com/office/drawing/2014/main" id="{C82DF251-5135-06E2-AAAF-B9FF4C595579}"/>
              </a:ext>
            </a:extLst>
          </p:cNvPr>
          <p:cNvSpPr txBox="1"/>
          <p:nvPr/>
        </p:nvSpPr>
        <p:spPr>
          <a:xfrm>
            <a:off x="14114185" y="5553868"/>
            <a:ext cx="15552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Certified Governance</a:t>
            </a:r>
          </a:p>
        </p:txBody>
      </p:sp>
    </p:spTree>
    <p:extLst>
      <p:ext uri="{BB962C8B-B14F-4D97-AF65-F5344CB8AC3E}">
        <p14:creationId xmlns:p14="http://schemas.microsoft.com/office/powerpoint/2010/main" val="12291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916">
              <a:srgbClr val="B0C6E1"/>
            </a:gs>
            <a:gs pos="70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400">
            <a:extLst>
              <a:ext uri="{FF2B5EF4-FFF2-40B4-BE49-F238E27FC236}">
                <a16:creationId xmlns:a16="http://schemas.microsoft.com/office/drawing/2014/main" id="{2F8ACB68-9BBD-2366-6ABB-126ACA833630}"/>
              </a:ext>
            </a:extLst>
          </p:cNvPr>
          <p:cNvSpPr/>
          <p:nvPr/>
        </p:nvSpPr>
        <p:spPr>
          <a:xfrm>
            <a:off x="2627572" y="7000950"/>
            <a:ext cx="5010614" cy="3157056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400">
            <a:extLst>
              <a:ext uri="{FF2B5EF4-FFF2-40B4-BE49-F238E27FC236}">
                <a16:creationId xmlns:a16="http://schemas.microsoft.com/office/drawing/2014/main" id="{7117F1F7-D3D8-8CA3-315D-173710DF79DA}"/>
              </a:ext>
            </a:extLst>
          </p:cNvPr>
          <p:cNvSpPr/>
          <p:nvPr/>
        </p:nvSpPr>
        <p:spPr>
          <a:xfrm>
            <a:off x="13021388" y="3019144"/>
            <a:ext cx="5010614" cy="3157056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400">
            <a:extLst>
              <a:ext uri="{FF2B5EF4-FFF2-40B4-BE49-F238E27FC236}">
                <a16:creationId xmlns:a16="http://schemas.microsoft.com/office/drawing/2014/main" id="{164C0F19-31E5-8145-C866-04863ADB68F1}"/>
              </a:ext>
            </a:extLst>
          </p:cNvPr>
          <p:cNvSpPr/>
          <p:nvPr/>
        </p:nvSpPr>
        <p:spPr>
          <a:xfrm>
            <a:off x="7857744" y="3019144"/>
            <a:ext cx="5010614" cy="3157056"/>
          </a:xfrm>
          <a:prstGeom prst="roundRect">
            <a:avLst>
              <a:gd name="adj" fmla="val 4000"/>
            </a:avLst>
          </a:prstGeom>
          <a:solidFill>
            <a:srgbClr val="F6FAFD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400">
            <a:extLst>
              <a:ext uri="{FF2B5EF4-FFF2-40B4-BE49-F238E27FC236}">
                <a16:creationId xmlns:a16="http://schemas.microsoft.com/office/drawing/2014/main" id="{EA186E6F-7B33-ED32-EFA8-5823DD0B1E20}"/>
              </a:ext>
            </a:extLst>
          </p:cNvPr>
          <p:cNvSpPr/>
          <p:nvPr/>
        </p:nvSpPr>
        <p:spPr>
          <a:xfrm>
            <a:off x="2694100" y="3019144"/>
            <a:ext cx="5010614" cy="3157056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Company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6" y="442222"/>
            <a:ext cx="3599600" cy="586478"/>
          </a:xfrm>
          <a:prstGeom prst="rect">
            <a:avLst/>
          </a:prstGeom>
        </p:spPr>
      </p:pic>
      <p:sp>
        <p:nvSpPr>
          <p:cNvPr id="500" name="Title"/>
          <p:cNvSpPr txBox="1"/>
          <p:nvPr/>
        </p:nvSpPr>
        <p:spPr>
          <a:xfrm>
            <a:off x="1000000" y="900000"/>
            <a:ext cx="16288000" cy="90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5400" b="1">
                <a:solidFill>
                  <a:srgbClr val="1F1E1F"/>
                </a:solidFill>
                <a:latin typeface="Aileron Ultra-Bold"/>
              </a:rPr>
              <a:t>Financial Information</a:t>
            </a:r>
          </a:p>
        </p:txBody>
      </p:sp>
      <p:sp>
        <p:nvSpPr>
          <p:cNvPr id="501" name="Subtitle"/>
          <p:cNvSpPr txBox="1"/>
          <p:nvPr/>
        </p:nvSpPr>
        <p:spPr>
          <a:xfrm>
            <a:off x="2000000" y="1900000"/>
            <a:ext cx="14288000" cy="1100000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>
              <a:lnSpc>
                <a:spcPts val="2900"/>
              </a:lnSpc>
            </a:pPr>
            <a:r>
              <a:rPr lang="en-US" sz="2000" dirty="0">
                <a:solidFill>
                  <a:srgbClr val="1F1E1F"/>
                </a:solidFill>
                <a:latin typeface="Poppins"/>
              </a:rPr>
              <a:t>O&amp;G Solutions maintains a stable financial position, supported by structured capital management, CAPEX discipline, and project accounting processes aligned with best financial practices.</a:t>
            </a:r>
          </a:p>
        </p:txBody>
      </p:sp>
      <p:pic>
        <p:nvPicPr>
          <p:cNvPr id="12" name="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00" y="3100000"/>
            <a:ext cx="5000000" cy="3000000"/>
          </a:xfrm>
          <a:prstGeom prst="rect">
            <a:avLst/>
          </a:prstGeom>
        </p:spPr>
      </p:pic>
      <p:sp>
        <p:nvSpPr>
          <p:cNvPr id="13" name="Label1"/>
          <p:cNvSpPr txBox="1"/>
          <p:nvPr/>
        </p:nvSpPr>
        <p:spPr>
          <a:xfrm>
            <a:off x="-614674" y="3848100"/>
            <a:ext cx="3765574" cy="45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400" b="1" spc="300" dirty="0">
                <a:solidFill>
                  <a:srgbClr val="214187"/>
                </a:solidFill>
                <a:latin typeface="Aileron Ultra-Bold"/>
              </a:rPr>
              <a:t>BANKERS</a:t>
            </a:r>
          </a:p>
        </p:txBody>
      </p:sp>
      <p:sp>
        <p:nvSpPr>
          <p:cNvPr id="14" name="Addr1"/>
          <p:cNvSpPr txBox="1"/>
          <p:nvPr/>
        </p:nvSpPr>
        <p:spPr>
          <a:xfrm>
            <a:off x="2694100" y="6205440"/>
            <a:ext cx="5154500" cy="399374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rgbClr val="1F1E1F"/>
                </a:solidFill>
                <a:latin typeface="Poppins"/>
              </a:rPr>
              <a:t>GT Bank PLC</a:t>
            </a:r>
            <a:endParaRPr lang="en-US" sz="1400" dirty="0">
              <a:solidFill>
                <a:srgbClr val="1F1E1F"/>
              </a:solidFill>
              <a:latin typeface="Poppins"/>
            </a:endParaRPr>
          </a:p>
        </p:txBody>
      </p:sp>
      <p:pic>
        <p:nvPicPr>
          <p:cNvPr id="22" name="Logo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7112904"/>
            <a:ext cx="4092300" cy="2983596"/>
          </a:xfrm>
          <a:prstGeom prst="rect">
            <a:avLst/>
          </a:prstGeom>
        </p:spPr>
      </p:pic>
      <p:sp>
        <p:nvSpPr>
          <p:cNvPr id="23" name="Label2"/>
          <p:cNvSpPr txBox="1"/>
          <p:nvPr/>
        </p:nvSpPr>
        <p:spPr>
          <a:xfrm>
            <a:off x="-334900" y="7666764"/>
            <a:ext cx="3206026" cy="45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400" b="1" spc="300" dirty="0">
                <a:solidFill>
                  <a:srgbClr val="214187"/>
                </a:solidFill>
                <a:latin typeface="Aileron Ultra-Bold"/>
              </a:rPr>
              <a:t>Financial </a:t>
            </a:r>
          </a:p>
          <a:p>
            <a:pPr algn="ctr"/>
            <a:r>
              <a:rPr lang="en-US" sz="2400" b="1" spc="300" dirty="0">
                <a:solidFill>
                  <a:srgbClr val="214187"/>
                </a:solidFill>
                <a:latin typeface="Aileron Ultra-Bold"/>
              </a:rPr>
              <a:t>Advisors</a:t>
            </a:r>
          </a:p>
          <a:p>
            <a:pPr algn="ctr"/>
            <a:r>
              <a:rPr lang="en-US" sz="2400" b="1" spc="300" dirty="0">
                <a:solidFill>
                  <a:srgbClr val="214187"/>
                </a:solidFill>
                <a:latin typeface="Aileron Ultra-Bold"/>
              </a:rPr>
              <a:t>&amp;</a:t>
            </a:r>
            <a:br>
              <a:rPr lang="en-US" sz="2400" b="1" spc="300" dirty="0">
                <a:solidFill>
                  <a:srgbClr val="214187"/>
                </a:solidFill>
                <a:latin typeface="Aileron Ultra-Bold"/>
              </a:rPr>
            </a:br>
            <a:r>
              <a:rPr lang="en-US" sz="2400" b="1" spc="300" dirty="0">
                <a:solidFill>
                  <a:srgbClr val="214187"/>
                </a:solidFill>
                <a:latin typeface="Aileron Ultra-Bold"/>
              </a:rPr>
              <a:t>Auditors</a:t>
            </a:r>
          </a:p>
        </p:txBody>
      </p:sp>
      <p:pic>
        <p:nvPicPr>
          <p:cNvPr id="6" name="Logo1">
            <a:extLst>
              <a:ext uri="{FF2B5EF4-FFF2-40B4-BE49-F238E27FC236}">
                <a16:creationId xmlns:a16="http://schemas.microsoft.com/office/drawing/2014/main" id="{6FFEB39E-6EE8-0173-07AF-1A95F7A580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534" y="3134100"/>
            <a:ext cx="4541666" cy="3000000"/>
          </a:xfrm>
          <a:prstGeom prst="rect">
            <a:avLst/>
          </a:prstGeom>
        </p:spPr>
      </p:pic>
      <p:pic>
        <p:nvPicPr>
          <p:cNvPr id="7" name="Logo1">
            <a:extLst>
              <a:ext uri="{FF2B5EF4-FFF2-40B4-BE49-F238E27FC236}">
                <a16:creationId xmlns:a16="http://schemas.microsoft.com/office/drawing/2014/main" id="{3484D9CF-6706-D0D4-3597-7D5FBEA4F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4448" y="3057900"/>
            <a:ext cx="4064494" cy="3000000"/>
          </a:xfrm>
          <a:prstGeom prst="rect">
            <a:avLst/>
          </a:prstGeom>
        </p:spPr>
      </p:pic>
      <p:sp>
        <p:nvSpPr>
          <p:cNvPr id="8" name="Addr1">
            <a:extLst>
              <a:ext uri="{FF2B5EF4-FFF2-40B4-BE49-F238E27FC236}">
                <a16:creationId xmlns:a16="http://schemas.microsoft.com/office/drawing/2014/main" id="{A2338360-8882-9767-0E00-3CFD3D6A6B2C}"/>
              </a:ext>
            </a:extLst>
          </p:cNvPr>
          <p:cNvSpPr txBox="1"/>
          <p:nvPr/>
        </p:nvSpPr>
        <p:spPr>
          <a:xfrm>
            <a:off x="7638186" y="6191926"/>
            <a:ext cx="5154500" cy="399374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rgbClr val="1F1E1F"/>
                </a:solidFill>
                <a:latin typeface="Poppins"/>
              </a:rPr>
              <a:t>Fidelity Bank PLC
</a:t>
            </a:r>
            <a:endParaRPr lang="en-US" sz="1400" dirty="0">
              <a:solidFill>
                <a:srgbClr val="1F1E1F"/>
              </a:solidFill>
              <a:latin typeface="Poppins"/>
            </a:endParaRPr>
          </a:p>
        </p:txBody>
      </p:sp>
      <p:sp>
        <p:nvSpPr>
          <p:cNvPr id="9" name="Addr1">
            <a:extLst>
              <a:ext uri="{FF2B5EF4-FFF2-40B4-BE49-F238E27FC236}">
                <a16:creationId xmlns:a16="http://schemas.microsoft.com/office/drawing/2014/main" id="{7B6D00C4-3484-DE5E-051E-A708ADAF4B85}"/>
              </a:ext>
            </a:extLst>
          </p:cNvPr>
          <p:cNvSpPr txBox="1"/>
          <p:nvPr/>
        </p:nvSpPr>
        <p:spPr>
          <a:xfrm>
            <a:off x="12774398" y="6233828"/>
            <a:ext cx="5154500" cy="370986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rgbClr val="1F1E1F"/>
                </a:solidFill>
                <a:latin typeface="Poppins"/>
              </a:rPr>
              <a:t>First Bank of Nigeria PLC</a:t>
            </a:r>
            <a:endParaRPr lang="en-US" sz="1400" dirty="0">
              <a:solidFill>
                <a:srgbClr val="1F1E1F"/>
              </a:solidFill>
              <a:latin typeface="Poppins"/>
            </a:endParaRPr>
          </a:p>
        </p:txBody>
      </p:sp>
      <p:sp>
        <p:nvSpPr>
          <p:cNvPr id="11" name="C400">
            <a:extLst>
              <a:ext uri="{FF2B5EF4-FFF2-40B4-BE49-F238E27FC236}">
                <a16:creationId xmlns:a16="http://schemas.microsoft.com/office/drawing/2014/main" id="{F9FCA376-9B0B-BFB7-8E2A-F27794368B9F}"/>
              </a:ext>
            </a:extLst>
          </p:cNvPr>
          <p:cNvSpPr/>
          <p:nvPr/>
        </p:nvSpPr>
        <p:spPr>
          <a:xfrm>
            <a:off x="7857744" y="6972670"/>
            <a:ext cx="5010614" cy="3157056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Logo2">
            <a:extLst>
              <a:ext uri="{FF2B5EF4-FFF2-40B4-BE49-F238E27FC236}">
                <a16:creationId xmlns:a16="http://schemas.microsoft.com/office/drawing/2014/main" id="{E884A40D-9DBE-EDD8-6171-1B0805B21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5800" y="6972670"/>
            <a:ext cx="3657600" cy="3275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>
                <a:alpha val="100000"/>
              </a:srgbClr>
            </a:gs>
            <a:gs pos="100000">
              <a:srgbClr val="0B1E3C">
                <a:alpha val="7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54556" y="4865064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854556" y="7294863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6"/>
                </a:lnTo>
                <a:lnTo>
                  <a:pt x="0" y="438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5975853" y="4865064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5975853" y="7294863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6"/>
                </a:lnTo>
                <a:lnTo>
                  <a:pt x="0" y="438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260772" y="-1670543"/>
            <a:ext cx="5495459" cy="11246015"/>
            <a:chOff x="0" y="0"/>
            <a:chExt cx="1447364" cy="2961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237613" y="623770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9258299"/>
            <a:ext cx="1371600" cy="1028701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8"/>
                </a:lnTo>
                <a:lnTo>
                  <a:pt x="0" y="2063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183" t="-289" r="-1180" b="-1002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2456" y="446726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854556" y="1661854"/>
            <a:ext cx="7038823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b="1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Why O&amp;G Solutions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52256" y="4769853"/>
            <a:ext cx="260898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Proven EPF Specialist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52256" y="7199651"/>
            <a:ext cx="213844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Dual-Region Delivery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71255" y="4769853"/>
            <a:ext cx="1911284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Speed to First Oil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71254" y="7199651"/>
            <a:ext cx="23203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Proven HSE &amp; Quality Delivery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4556" y="5613747"/>
            <a:ext cx="3519412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Focused specialists in EPF and modular process systems integrator — not a general contractor.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54556" y="8043546"/>
            <a:ext cx="3519412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Nigerian execution combined with UAE fabrication — closer to clients, supply chains, and projects.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75853" y="5613747"/>
            <a:ext cx="394853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Modular execution, parallel engineering, and early procurement compress schedules and accelerate first oil.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75853" y="8043546"/>
            <a:ext cx="3948535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D9D9D9"/>
                </a:solidFill>
                <a:latin typeface="Poppins"/>
                <a:ea typeface="Poppins"/>
                <a:cs typeface="Poppins"/>
                <a:sym typeface="Poppins"/>
              </a:rPr>
              <a:t>Five years zero LTI, ISO 9001/14001/45001 aligned systems, and DNV 2.7-1 certified equipment.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30E1A18-1D33-3D23-DC14-9E32CA728C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" r="56"/>
          <a:stretch/>
        </p:blipFill>
        <p:spPr>
          <a:xfrm>
            <a:off x="10041088" y="2269060"/>
            <a:ext cx="8368203" cy="4703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/>
            </a:gs>
            <a:gs pos="100000">
              <a:srgbClr val="0B1E3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6" y="442222"/>
            <a:ext cx="3599600" cy="586478"/>
          </a:xfrm>
          <a:prstGeom prst="rect">
            <a:avLst/>
          </a:prstGeom>
        </p:spPr>
      </p:pic>
      <p:sp>
        <p:nvSpPr>
          <p:cNvPr id="100" name="T"/>
          <p:cNvSpPr txBox="1"/>
          <p:nvPr/>
        </p:nvSpPr>
        <p:spPr>
          <a:xfrm>
            <a:off x="1000000" y="600000"/>
            <a:ext cx="16288000" cy="800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Ultra-Bold"/>
                <a:ea typeface="+mn-ea"/>
                <a:cs typeface="+mn-cs"/>
              </a:rPr>
              <a:t>From Concept to 3D Model</a:t>
            </a:r>
          </a:p>
        </p:txBody>
      </p:sp>
      <p:sp>
        <p:nvSpPr>
          <p:cNvPr id="101" name="S"/>
          <p:cNvSpPr txBox="1"/>
          <p:nvPr/>
        </p:nvSpPr>
        <p:spPr>
          <a:xfrm>
            <a:off x="2000000" y="1500000"/>
            <a:ext cx="14288000" cy="600000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Every EPF starts on paper and is developed into a detailed 3D model before fabrication begins.</a:t>
            </a:r>
          </a:p>
        </p:txBody>
      </p:sp>
      <p:sp>
        <p:nvSpPr>
          <p:cNvPr id="200" name="C200"/>
          <p:cNvSpPr/>
          <p:nvPr/>
        </p:nvSpPr>
        <p:spPr>
          <a:xfrm>
            <a:off x="644000" y="3500000"/>
            <a:ext cx="5400000" cy="351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1" name="P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0" y="3560000"/>
            <a:ext cx="5280000" cy="3390000"/>
          </a:xfrm>
          <a:prstGeom prst="rect">
            <a:avLst/>
          </a:prstGeom>
        </p:spPr>
      </p:pic>
      <p:sp>
        <p:nvSpPr>
          <p:cNvPr id="210" name="C210"/>
          <p:cNvSpPr/>
          <p:nvPr/>
        </p:nvSpPr>
        <p:spPr>
          <a:xfrm>
            <a:off x="6444000" y="3500000"/>
            <a:ext cx="5400000" cy="351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1" name="P2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000" y="3560000"/>
            <a:ext cx="5280000" cy="3390000"/>
          </a:xfrm>
          <a:prstGeom prst="rect">
            <a:avLst/>
          </a:prstGeom>
        </p:spPr>
      </p:pic>
      <p:sp>
        <p:nvSpPr>
          <p:cNvPr id="220" name="C220"/>
          <p:cNvSpPr/>
          <p:nvPr/>
        </p:nvSpPr>
        <p:spPr>
          <a:xfrm>
            <a:off x="12244000" y="3500000"/>
            <a:ext cx="5400000" cy="351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1" name="P2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4000" y="3560000"/>
            <a:ext cx="5280000" cy="3390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/>
            </a:gs>
            <a:gs pos="100000">
              <a:srgbClr val="0B1E3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6" y="442222"/>
            <a:ext cx="3599600" cy="586478"/>
          </a:xfrm>
          <a:prstGeom prst="rect">
            <a:avLst/>
          </a:prstGeom>
        </p:spPr>
      </p:pic>
      <p:sp>
        <p:nvSpPr>
          <p:cNvPr id="100" name="T"/>
          <p:cNvSpPr txBox="1"/>
          <p:nvPr/>
        </p:nvSpPr>
        <p:spPr>
          <a:xfrm>
            <a:off x="1000000" y="600000"/>
            <a:ext cx="16288000" cy="800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Ultra-Bold"/>
                <a:ea typeface="+mn-ea"/>
                <a:cs typeface="+mn-cs"/>
              </a:rPr>
              <a:t>Early Construction Phase</a:t>
            </a:r>
          </a:p>
        </p:txBody>
      </p:sp>
      <p:sp>
        <p:nvSpPr>
          <p:cNvPr id="101" name="S"/>
          <p:cNvSpPr txBox="1"/>
          <p:nvPr/>
        </p:nvSpPr>
        <p:spPr>
          <a:xfrm>
            <a:off x="2000000" y="1500000"/>
            <a:ext cx="14288000" cy="600000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In-house fabrication across our Nigeria and UAE yards — from steel cutting to final assembly.</a:t>
            </a:r>
          </a:p>
        </p:txBody>
      </p:sp>
      <p:sp>
        <p:nvSpPr>
          <p:cNvPr id="310" name="C310"/>
          <p:cNvSpPr/>
          <p:nvPr/>
        </p:nvSpPr>
        <p:spPr>
          <a:xfrm>
            <a:off x="49690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1" name="P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000" y="2560000"/>
            <a:ext cx="3930000" cy="2920000"/>
          </a:xfrm>
          <a:prstGeom prst="rect">
            <a:avLst/>
          </a:prstGeom>
        </p:spPr>
      </p:pic>
      <p:sp>
        <p:nvSpPr>
          <p:cNvPr id="330" name="C330"/>
          <p:cNvSpPr/>
          <p:nvPr/>
        </p:nvSpPr>
        <p:spPr>
          <a:xfrm>
            <a:off x="135690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1" name="P3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9000" y="2560000"/>
            <a:ext cx="3930000" cy="2920000"/>
          </a:xfrm>
          <a:prstGeom prst="rect">
            <a:avLst/>
          </a:prstGeom>
        </p:spPr>
      </p:pic>
      <p:sp>
        <p:nvSpPr>
          <p:cNvPr id="340" name="C340"/>
          <p:cNvSpPr/>
          <p:nvPr/>
        </p:nvSpPr>
        <p:spPr>
          <a:xfrm>
            <a:off x="6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1" name="P3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0" y="5850000"/>
            <a:ext cx="3930000" cy="2920000"/>
          </a:xfrm>
          <a:prstGeom prst="rect">
            <a:avLst/>
          </a:prstGeom>
        </p:spPr>
      </p:pic>
      <p:sp>
        <p:nvSpPr>
          <p:cNvPr id="350" name="C350"/>
          <p:cNvSpPr/>
          <p:nvPr/>
        </p:nvSpPr>
        <p:spPr>
          <a:xfrm>
            <a:off x="49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1" name="P3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000" y="5850000"/>
            <a:ext cx="3930000" cy="2920000"/>
          </a:xfrm>
          <a:prstGeom prst="rect">
            <a:avLst/>
          </a:prstGeom>
        </p:spPr>
      </p:pic>
      <p:sp>
        <p:nvSpPr>
          <p:cNvPr id="360" name="C360"/>
          <p:cNvSpPr/>
          <p:nvPr/>
        </p:nvSpPr>
        <p:spPr>
          <a:xfrm>
            <a:off x="92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1" name="P3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333" y="5850000"/>
            <a:ext cx="3893333" cy="2920000"/>
          </a:xfrm>
          <a:prstGeom prst="rect">
            <a:avLst/>
          </a:prstGeom>
        </p:spPr>
      </p:pic>
      <p:sp>
        <p:nvSpPr>
          <p:cNvPr id="430" name="C430"/>
          <p:cNvSpPr/>
          <p:nvPr/>
        </p:nvSpPr>
        <p:spPr>
          <a:xfrm>
            <a:off x="13563600" y="57531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1" name="P4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600" y="5813100"/>
            <a:ext cx="3930000" cy="2920000"/>
          </a:xfrm>
          <a:prstGeom prst="rect">
            <a:avLst/>
          </a:prstGeom>
        </p:spPr>
      </p:pic>
      <p:sp>
        <p:nvSpPr>
          <p:cNvPr id="400" name="C400"/>
          <p:cNvSpPr/>
          <p:nvPr/>
        </p:nvSpPr>
        <p:spPr>
          <a:xfrm>
            <a:off x="685800" y="24765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1" name="P4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800" y="2536500"/>
            <a:ext cx="3930000" cy="2920000"/>
          </a:xfrm>
          <a:prstGeom prst="rect">
            <a:avLst/>
          </a:prstGeom>
        </p:spPr>
      </p:pic>
      <p:sp>
        <p:nvSpPr>
          <p:cNvPr id="440" name="C440"/>
          <p:cNvSpPr/>
          <p:nvPr/>
        </p:nvSpPr>
        <p:spPr>
          <a:xfrm>
            <a:off x="9220200" y="24765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1" name="P4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0200" y="2536500"/>
            <a:ext cx="3930000" cy="292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/>
            </a:gs>
            <a:gs pos="100000">
              <a:srgbClr val="0B1E3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6" y="442222"/>
            <a:ext cx="3599600" cy="586478"/>
          </a:xfrm>
          <a:prstGeom prst="rect">
            <a:avLst/>
          </a:prstGeom>
        </p:spPr>
      </p:pic>
      <p:sp>
        <p:nvSpPr>
          <p:cNvPr id="100" name="T"/>
          <p:cNvSpPr txBox="1"/>
          <p:nvPr/>
        </p:nvSpPr>
        <p:spPr>
          <a:xfrm>
            <a:off x="1000000" y="600000"/>
            <a:ext cx="16288000" cy="800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Ultra-Bold"/>
                <a:ea typeface="+mn-ea"/>
                <a:cs typeface="+mn-cs"/>
              </a:rPr>
              <a:t>Advanced Construction </a:t>
            </a:r>
            <a:r>
              <a:rPr lang="en-US" sz="4400" b="1" dirty="0">
                <a:solidFill>
                  <a:srgbClr val="FFFFFF"/>
                </a:solidFill>
                <a:latin typeface="Aileron Ultra-Bold"/>
              </a:rPr>
              <a:t>P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Ultra-Bold"/>
                <a:ea typeface="+mn-ea"/>
                <a:cs typeface="+mn-cs"/>
              </a:rPr>
              <a:t>hase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leron Ultra-Bold"/>
              <a:ea typeface="+mn-ea"/>
              <a:cs typeface="+mn-cs"/>
            </a:endParaRPr>
          </a:p>
        </p:txBody>
      </p:sp>
      <p:sp>
        <p:nvSpPr>
          <p:cNvPr id="101" name="S"/>
          <p:cNvSpPr txBox="1"/>
          <p:nvPr/>
        </p:nvSpPr>
        <p:spPr>
          <a:xfrm>
            <a:off x="2000000" y="1500000"/>
            <a:ext cx="14288000" cy="600000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EPF packages and the team that built them — </a:t>
            </a:r>
            <a:r>
              <a:rPr lang="en-US" dirty="0">
                <a:solidFill>
                  <a:srgbClr val="CADCFC"/>
                </a:solidFill>
                <a:latin typeface="Poppins"/>
              </a:rPr>
              <a:t>well on the way to full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site deployment.</a:t>
            </a:r>
          </a:p>
        </p:txBody>
      </p:sp>
      <p:sp>
        <p:nvSpPr>
          <p:cNvPr id="410" name="C410"/>
          <p:cNvSpPr/>
          <p:nvPr/>
        </p:nvSpPr>
        <p:spPr>
          <a:xfrm>
            <a:off x="49690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1" name="P4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000" y="2560000"/>
            <a:ext cx="3930000" cy="2920000"/>
          </a:xfrm>
          <a:prstGeom prst="rect">
            <a:avLst/>
          </a:prstGeom>
        </p:spPr>
      </p:pic>
      <p:sp>
        <p:nvSpPr>
          <p:cNvPr id="420" name="C420"/>
          <p:cNvSpPr/>
          <p:nvPr/>
        </p:nvSpPr>
        <p:spPr>
          <a:xfrm>
            <a:off x="9269000" y="2560000"/>
            <a:ext cx="4050000" cy="292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1" name="P4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000" y="2628900"/>
            <a:ext cx="3930000" cy="2743200"/>
          </a:xfrm>
          <a:prstGeom prst="rect">
            <a:avLst/>
          </a:prstGeom>
        </p:spPr>
      </p:pic>
      <p:sp>
        <p:nvSpPr>
          <p:cNvPr id="450" name="C450"/>
          <p:cNvSpPr/>
          <p:nvPr/>
        </p:nvSpPr>
        <p:spPr>
          <a:xfrm>
            <a:off x="49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1" name="P4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000" y="5850000"/>
            <a:ext cx="3930000" cy="2920000"/>
          </a:xfrm>
          <a:prstGeom prst="rect">
            <a:avLst/>
          </a:prstGeom>
        </p:spPr>
      </p:pic>
      <p:sp>
        <p:nvSpPr>
          <p:cNvPr id="460" name="C460"/>
          <p:cNvSpPr/>
          <p:nvPr/>
        </p:nvSpPr>
        <p:spPr>
          <a:xfrm>
            <a:off x="92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1" name="P4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000" y="5850000"/>
            <a:ext cx="3930000" cy="2920000"/>
          </a:xfrm>
          <a:prstGeom prst="rect">
            <a:avLst/>
          </a:prstGeom>
        </p:spPr>
      </p:pic>
      <p:sp>
        <p:nvSpPr>
          <p:cNvPr id="470" name="C470"/>
          <p:cNvSpPr/>
          <p:nvPr/>
        </p:nvSpPr>
        <p:spPr>
          <a:xfrm>
            <a:off x="135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1" name="P4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9000" y="5850000"/>
            <a:ext cx="3930000" cy="2920000"/>
          </a:xfrm>
          <a:prstGeom prst="rect">
            <a:avLst/>
          </a:prstGeom>
        </p:spPr>
      </p:pic>
      <p:sp>
        <p:nvSpPr>
          <p:cNvPr id="370" name="C370"/>
          <p:cNvSpPr/>
          <p:nvPr/>
        </p:nvSpPr>
        <p:spPr>
          <a:xfrm>
            <a:off x="13639800" y="24765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1" name="P3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99800" y="2536500"/>
            <a:ext cx="3930000" cy="2920000"/>
          </a:xfrm>
          <a:prstGeom prst="rect">
            <a:avLst/>
          </a:prstGeom>
        </p:spPr>
      </p:pic>
      <p:sp>
        <p:nvSpPr>
          <p:cNvPr id="300" name="C300"/>
          <p:cNvSpPr/>
          <p:nvPr/>
        </p:nvSpPr>
        <p:spPr>
          <a:xfrm>
            <a:off x="6690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1" name="P3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000" y="2560000"/>
            <a:ext cx="3930000" cy="2920000"/>
          </a:xfrm>
          <a:prstGeom prst="rect">
            <a:avLst/>
          </a:prstGeom>
        </p:spPr>
      </p:pic>
      <p:sp>
        <p:nvSpPr>
          <p:cNvPr id="320" name="C320"/>
          <p:cNvSpPr/>
          <p:nvPr/>
        </p:nvSpPr>
        <p:spPr>
          <a:xfrm>
            <a:off x="685800" y="57531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1" name="P3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800" y="5813100"/>
            <a:ext cx="3930000" cy="292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/>
            </a:gs>
            <a:gs pos="100000">
              <a:srgbClr val="0B1E3C"/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2BD22-4B56-4540-191E-66A6A8CBD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D9B06097-588A-3914-9650-2F4EA56D2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6" y="442222"/>
            <a:ext cx="3599600" cy="586478"/>
          </a:xfrm>
          <a:prstGeom prst="rect">
            <a:avLst/>
          </a:prstGeom>
        </p:spPr>
      </p:pic>
      <p:sp>
        <p:nvSpPr>
          <p:cNvPr id="100" name="T">
            <a:extLst>
              <a:ext uri="{FF2B5EF4-FFF2-40B4-BE49-F238E27FC236}">
                <a16:creationId xmlns:a16="http://schemas.microsoft.com/office/drawing/2014/main" id="{1C1AE589-F6B9-B351-C4F0-A7B2978F83FE}"/>
              </a:ext>
            </a:extLst>
          </p:cNvPr>
          <p:cNvSpPr txBox="1"/>
          <p:nvPr/>
        </p:nvSpPr>
        <p:spPr>
          <a:xfrm>
            <a:off x="1000000" y="600000"/>
            <a:ext cx="16288000" cy="800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Ultra-Bold"/>
                <a:ea typeface="+mn-ea"/>
                <a:cs typeface="+mn-cs"/>
              </a:rPr>
              <a:t>Other Projects</a:t>
            </a:r>
          </a:p>
        </p:txBody>
      </p:sp>
      <p:sp>
        <p:nvSpPr>
          <p:cNvPr id="101" name="S">
            <a:extLst>
              <a:ext uri="{FF2B5EF4-FFF2-40B4-BE49-F238E27FC236}">
                <a16:creationId xmlns:a16="http://schemas.microsoft.com/office/drawing/2014/main" id="{40A2BEE8-D224-A019-935C-08400B96438E}"/>
              </a:ext>
            </a:extLst>
          </p:cNvPr>
          <p:cNvSpPr txBox="1"/>
          <p:nvPr/>
        </p:nvSpPr>
        <p:spPr>
          <a:xfrm>
            <a:off x="2000000" y="1500000"/>
            <a:ext cx="14288000" cy="600000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We’ve executed on world class facilities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equipments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ADCFC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with our partners globally</a:t>
            </a:r>
          </a:p>
        </p:txBody>
      </p:sp>
      <p:sp>
        <p:nvSpPr>
          <p:cNvPr id="410" name="C410">
            <a:extLst>
              <a:ext uri="{FF2B5EF4-FFF2-40B4-BE49-F238E27FC236}">
                <a16:creationId xmlns:a16="http://schemas.microsoft.com/office/drawing/2014/main" id="{13DC619E-E973-06E5-08D7-AC035340DC19}"/>
              </a:ext>
            </a:extLst>
          </p:cNvPr>
          <p:cNvSpPr/>
          <p:nvPr/>
        </p:nvSpPr>
        <p:spPr>
          <a:xfrm>
            <a:off x="49690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1" name="P410">
            <a:extLst>
              <a:ext uri="{FF2B5EF4-FFF2-40B4-BE49-F238E27FC236}">
                <a16:creationId xmlns:a16="http://schemas.microsoft.com/office/drawing/2014/main" id="{5E48D181-B6D5-EF5D-CFDE-1C43DAB3E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8320" y="2560000"/>
            <a:ext cx="3930000" cy="2920000"/>
          </a:xfrm>
          <a:prstGeom prst="rect">
            <a:avLst/>
          </a:prstGeom>
        </p:spPr>
      </p:pic>
      <p:sp>
        <p:nvSpPr>
          <p:cNvPr id="450" name="C450">
            <a:extLst>
              <a:ext uri="{FF2B5EF4-FFF2-40B4-BE49-F238E27FC236}">
                <a16:creationId xmlns:a16="http://schemas.microsoft.com/office/drawing/2014/main" id="{696E8819-2C48-DD14-B840-C531DBE7A9DF}"/>
              </a:ext>
            </a:extLst>
          </p:cNvPr>
          <p:cNvSpPr/>
          <p:nvPr/>
        </p:nvSpPr>
        <p:spPr>
          <a:xfrm>
            <a:off x="49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1" name="P450">
            <a:extLst>
              <a:ext uri="{FF2B5EF4-FFF2-40B4-BE49-F238E27FC236}">
                <a16:creationId xmlns:a16="http://schemas.microsoft.com/office/drawing/2014/main" id="{F2A396A5-5A0B-17BC-89B1-10277D8DB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333" y="5850000"/>
            <a:ext cx="3893333" cy="2920000"/>
          </a:xfrm>
          <a:prstGeom prst="rect">
            <a:avLst/>
          </a:prstGeom>
        </p:spPr>
      </p:pic>
      <p:sp>
        <p:nvSpPr>
          <p:cNvPr id="460" name="C460">
            <a:extLst>
              <a:ext uri="{FF2B5EF4-FFF2-40B4-BE49-F238E27FC236}">
                <a16:creationId xmlns:a16="http://schemas.microsoft.com/office/drawing/2014/main" id="{E2F0DC0F-A83A-4F95-F7AA-F373D35085B0}"/>
              </a:ext>
            </a:extLst>
          </p:cNvPr>
          <p:cNvSpPr/>
          <p:nvPr/>
        </p:nvSpPr>
        <p:spPr>
          <a:xfrm>
            <a:off x="92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1" name="P460">
            <a:extLst>
              <a:ext uri="{FF2B5EF4-FFF2-40B4-BE49-F238E27FC236}">
                <a16:creationId xmlns:a16="http://schemas.microsoft.com/office/drawing/2014/main" id="{0A016BEF-DDC1-B063-6807-0AA30FF85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5881" y="5867000"/>
            <a:ext cx="3893333" cy="2920000"/>
          </a:xfrm>
          <a:prstGeom prst="rect">
            <a:avLst/>
          </a:prstGeom>
        </p:spPr>
      </p:pic>
      <p:sp>
        <p:nvSpPr>
          <p:cNvPr id="470" name="C470">
            <a:extLst>
              <a:ext uri="{FF2B5EF4-FFF2-40B4-BE49-F238E27FC236}">
                <a16:creationId xmlns:a16="http://schemas.microsoft.com/office/drawing/2014/main" id="{511D2351-00CA-C226-422D-3106361FB307}"/>
              </a:ext>
            </a:extLst>
          </p:cNvPr>
          <p:cNvSpPr/>
          <p:nvPr/>
        </p:nvSpPr>
        <p:spPr>
          <a:xfrm>
            <a:off x="13569000" y="579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1" name="P470">
            <a:extLst>
              <a:ext uri="{FF2B5EF4-FFF2-40B4-BE49-F238E27FC236}">
                <a16:creationId xmlns:a16="http://schemas.microsoft.com/office/drawing/2014/main" id="{DA2919AC-760B-F794-9697-E645AE3D5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9000" y="5850000"/>
            <a:ext cx="3930000" cy="2920000"/>
          </a:xfrm>
          <a:prstGeom prst="rect">
            <a:avLst/>
          </a:prstGeom>
        </p:spPr>
      </p:pic>
      <p:sp>
        <p:nvSpPr>
          <p:cNvPr id="370" name="C370">
            <a:extLst>
              <a:ext uri="{FF2B5EF4-FFF2-40B4-BE49-F238E27FC236}">
                <a16:creationId xmlns:a16="http://schemas.microsoft.com/office/drawing/2014/main" id="{6D31D841-FF20-2BCD-0F4B-7678ABC59425}"/>
              </a:ext>
            </a:extLst>
          </p:cNvPr>
          <p:cNvSpPr/>
          <p:nvPr/>
        </p:nvSpPr>
        <p:spPr>
          <a:xfrm>
            <a:off x="135636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1" name="P370">
            <a:extLst>
              <a:ext uri="{FF2B5EF4-FFF2-40B4-BE49-F238E27FC236}">
                <a16:creationId xmlns:a16="http://schemas.microsoft.com/office/drawing/2014/main" id="{D5A32551-5FD3-573C-5B95-7C20DEB961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9120" y="2560000"/>
            <a:ext cx="3903000" cy="2920000"/>
          </a:xfrm>
          <a:prstGeom prst="rect">
            <a:avLst/>
          </a:prstGeom>
        </p:spPr>
      </p:pic>
      <p:sp>
        <p:nvSpPr>
          <p:cNvPr id="300" name="C300">
            <a:extLst>
              <a:ext uri="{FF2B5EF4-FFF2-40B4-BE49-F238E27FC236}">
                <a16:creationId xmlns:a16="http://schemas.microsoft.com/office/drawing/2014/main" id="{0168A65A-CE19-C413-5BCE-C190F27BABD8}"/>
              </a:ext>
            </a:extLst>
          </p:cNvPr>
          <p:cNvSpPr/>
          <p:nvPr/>
        </p:nvSpPr>
        <p:spPr>
          <a:xfrm>
            <a:off x="669000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1" name="P300">
            <a:extLst>
              <a:ext uri="{FF2B5EF4-FFF2-40B4-BE49-F238E27FC236}">
                <a16:creationId xmlns:a16="http://schemas.microsoft.com/office/drawing/2014/main" id="{4B2CB446-C75F-B530-A941-48D3B1F86B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33" y="2560000"/>
            <a:ext cx="3893333" cy="2920000"/>
          </a:xfrm>
          <a:prstGeom prst="rect">
            <a:avLst/>
          </a:prstGeom>
        </p:spPr>
      </p:pic>
      <p:sp>
        <p:nvSpPr>
          <p:cNvPr id="320" name="C320">
            <a:extLst>
              <a:ext uri="{FF2B5EF4-FFF2-40B4-BE49-F238E27FC236}">
                <a16:creationId xmlns:a16="http://schemas.microsoft.com/office/drawing/2014/main" id="{86CA96B8-D278-BDCD-E9EF-28BFE3C4C00C}"/>
              </a:ext>
            </a:extLst>
          </p:cNvPr>
          <p:cNvSpPr/>
          <p:nvPr/>
        </p:nvSpPr>
        <p:spPr>
          <a:xfrm>
            <a:off x="685800" y="57531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1" name="P320">
            <a:extLst>
              <a:ext uri="{FF2B5EF4-FFF2-40B4-BE49-F238E27FC236}">
                <a16:creationId xmlns:a16="http://schemas.microsoft.com/office/drawing/2014/main" id="{10034C76-C7EA-BD6A-C830-69DAAAAB3C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727" y="5813100"/>
            <a:ext cx="3898145" cy="2920000"/>
          </a:xfrm>
          <a:prstGeom prst="rect">
            <a:avLst/>
          </a:prstGeom>
        </p:spPr>
      </p:pic>
      <p:sp>
        <p:nvSpPr>
          <p:cNvPr id="2" name="C460">
            <a:extLst>
              <a:ext uri="{FF2B5EF4-FFF2-40B4-BE49-F238E27FC236}">
                <a16:creationId xmlns:a16="http://schemas.microsoft.com/office/drawing/2014/main" id="{13A77B2D-E194-DB34-6374-AE4C894C553D}"/>
              </a:ext>
            </a:extLst>
          </p:cNvPr>
          <p:cNvSpPr/>
          <p:nvPr/>
        </p:nvSpPr>
        <p:spPr>
          <a:xfrm>
            <a:off x="9287548" y="2500000"/>
            <a:ext cx="4050000" cy="3040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9525">
            <a:solidFill>
              <a:srgbClr val="CADC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460">
            <a:extLst>
              <a:ext uri="{FF2B5EF4-FFF2-40B4-BE49-F238E27FC236}">
                <a16:creationId xmlns:a16="http://schemas.microsoft.com/office/drawing/2014/main" id="{3EFD7789-114B-596F-6449-46FBE89A8C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548" y="2560000"/>
            <a:ext cx="3930000" cy="2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26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B0C6E1"/>
            </a:gs>
            <a:gs pos="71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150" y="1934911"/>
            <a:ext cx="8693832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b="1" dirty="0">
                <a:gradFill>
                  <a:gsLst>
                    <a:gs pos="0">
                      <a:srgbClr val="214187">
                        <a:alpha val="100000"/>
                      </a:srgbClr>
                    </a:gs>
                    <a:gs pos="100000">
                      <a:srgbClr val="0B1E3C">
                        <a:alpha val="100000"/>
                      </a:srgbClr>
                    </a:gs>
                  </a:gsLst>
                  <a:lin ang="5400000"/>
                </a:gradFill>
                <a:latin typeface="Aileron Ultra-Bold"/>
                <a:ea typeface="Aileron Ultra-Bold"/>
                <a:cs typeface="Aileron Ultra-Bold"/>
                <a:sym typeface="Aileron Ultra-Bold"/>
              </a:rPr>
              <a:t>For a better energy future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7150" y="6246820"/>
            <a:ext cx="4779850" cy="2554280"/>
            <a:chOff x="0" y="0"/>
            <a:chExt cx="1230617" cy="7001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0617" cy="700172"/>
            </a:xfrm>
            <a:custGeom>
              <a:avLst/>
              <a:gdLst/>
              <a:ahLst/>
              <a:cxnLst/>
              <a:rect l="l" t="t" r="r" b="b"/>
              <a:pathLst>
                <a:path w="1230617" h="700172">
                  <a:moveTo>
                    <a:pt x="54678" y="0"/>
                  </a:moveTo>
                  <a:lnTo>
                    <a:pt x="1175939" y="0"/>
                  </a:lnTo>
                  <a:cubicBezTo>
                    <a:pt x="1190441" y="0"/>
                    <a:pt x="1204348" y="5761"/>
                    <a:pt x="1214602" y="16015"/>
                  </a:cubicBezTo>
                  <a:cubicBezTo>
                    <a:pt x="1224856" y="26269"/>
                    <a:pt x="1230617" y="40177"/>
                    <a:pt x="1230617" y="54678"/>
                  </a:cubicBezTo>
                  <a:lnTo>
                    <a:pt x="1230617" y="645494"/>
                  </a:lnTo>
                  <a:cubicBezTo>
                    <a:pt x="1230617" y="675692"/>
                    <a:pt x="1206137" y="700172"/>
                    <a:pt x="1175939" y="700172"/>
                  </a:cubicBezTo>
                  <a:lnTo>
                    <a:pt x="54678" y="700172"/>
                  </a:lnTo>
                  <a:cubicBezTo>
                    <a:pt x="40177" y="700172"/>
                    <a:pt x="26269" y="694411"/>
                    <a:pt x="16015" y="684157"/>
                  </a:cubicBezTo>
                  <a:cubicBezTo>
                    <a:pt x="5761" y="673903"/>
                    <a:pt x="0" y="659996"/>
                    <a:pt x="0" y="645494"/>
                  </a:cubicBezTo>
                  <a:lnTo>
                    <a:pt x="0" y="54678"/>
                  </a:lnTo>
                  <a:cubicBezTo>
                    <a:pt x="0" y="40177"/>
                    <a:pt x="5761" y="26269"/>
                    <a:pt x="16015" y="16015"/>
                  </a:cubicBezTo>
                  <a:cubicBezTo>
                    <a:pt x="26269" y="5761"/>
                    <a:pt x="40177" y="0"/>
                    <a:pt x="546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230617" cy="709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534400" y="5399284"/>
            <a:ext cx="2775568" cy="2063347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039710" y="-1109836"/>
            <a:ext cx="4672499" cy="10015122"/>
            <a:chOff x="0" y="0"/>
            <a:chExt cx="1230617" cy="26377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0617" cy="2637728"/>
            </a:xfrm>
            <a:custGeom>
              <a:avLst/>
              <a:gdLst/>
              <a:ahLst/>
              <a:cxnLst/>
              <a:rect l="l" t="t" r="r" b="b"/>
              <a:pathLst>
                <a:path w="1230617" h="2637728">
                  <a:moveTo>
                    <a:pt x="54678" y="0"/>
                  </a:moveTo>
                  <a:lnTo>
                    <a:pt x="1175939" y="0"/>
                  </a:lnTo>
                  <a:cubicBezTo>
                    <a:pt x="1190441" y="0"/>
                    <a:pt x="1204348" y="5761"/>
                    <a:pt x="1214602" y="16015"/>
                  </a:cubicBezTo>
                  <a:cubicBezTo>
                    <a:pt x="1224856" y="26269"/>
                    <a:pt x="1230617" y="40177"/>
                    <a:pt x="1230617" y="54678"/>
                  </a:cubicBezTo>
                  <a:lnTo>
                    <a:pt x="1230617" y="2583050"/>
                  </a:lnTo>
                  <a:cubicBezTo>
                    <a:pt x="1230617" y="2613247"/>
                    <a:pt x="1206137" y="2637728"/>
                    <a:pt x="1175939" y="2637728"/>
                  </a:cubicBezTo>
                  <a:lnTo>
                    <a:pt x="54678" y="2637728"/>
                  </a:lnTo>
                  <a:cubicBezTo>
                    <a:pt x="24480" y="2637728"/>
                    <a:pt x="0" y="2613247"/>
                    <a:pt x="0" y="2583050"/>
                  </a:cubicBezTo>
                  <a:lnTo>
                    <a:pt x="0" y="54678"/>
                  </a:lnTo>
                  <a:cubicBezTo>
                    <a:pt x="0" y="40177"/>
                    <a:pt x="5761" y="26269"/>
                    <a:pt x="16015" y="16015"/>
                  </a:cubicBezTo>
                  <a:cubicBezTo>
                    <a:pt x="26269" y="5761"/>
                    <a:pt x="40177" y="0"/>
                    <a:pt x="546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14187">
                    <a:alpha val="100000"/>
                  </a:srgbClr>
                </a:gs>
                <a:gs pos="100000">
                  <a:srgbClr val="0B1E3C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230617" cy="264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5279006" y="360030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2219650" y="0"/>
                </a:moveTo>
                <a:lnTo>
                  <a:pt x="0" y="0"/>
                </a:lnTo>
                <a:lnTo>
                  <a:pt x="0" y="668670"/>
                </a:lnTo>
                <a:lnTo>
                  <a:pt x="2219650" y="668670"/>
                </a:lnTo>
                <a:lnTo>
                  <a:pt x="221965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150992" y="6524625"/>
            <a:ext cx="306596" cy="306596"/>
            <a:chOff x="0" y="0"/>
            <a:chExt cx="98673" cy="98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8673" cy="98673"/>
            </a:xfrm>
            <a:custGeom>
              <a:avLst/>
              <a:gdLst/>
              <a:ahLst/>
              <a:cxnLst/>
              <a:rect l="l" t="t" r="r" b="b"/>
              <a:pathLst>
                <a:path w="98673" h="98673">
                  <a:moveTo>
                    <a:pt x="49337" y="0"/>
                  </a:moveTo>
                  <a:lnTo>
                    <a:pt x="49337" y="0"/>
                  </a:lnTo>
                  <a:cubicBezTo>
                    <a:pt x="62422" y="0"/>
                    <a:pt x="74970" y="5198"/>
                    <a:pt x="84223" y="14450"/>
                  </a:cubicBezTo>
                  <a:cubicBezTo>
                    <a:pt x="93475" y="23703"/>
                    <a:pt x="98673" y="36252"/>
                    <a:pt x="98673" y="49337"/>
                  </a:cubicBezTo>
                  <a:lnTo>
                    <a:pt x="98673" y="49337"/>
                  </a:lnTo>
                  <a:cubicBezTo>
                    <a:pt x="98673" y="62422"/>
                    <a:pt x="93475" y="74970"/>
                    <a:pt x="84223" y="84223"/>
                  </a:cubicBezTo>
                  <a:cubicBezTo>
                    <a:pt x="74970" y="93475"/>
                    <a:pt x="62422" y="98673"/>
                    <a:pt x="49337" y="98673"/>
                  </a:cubicBezTo>
                  <a:lnTo>
                    <a:pt x="49337" y="98673"/>
                  </a:lnTo>
                  <a:cubicBezTo>
                    <a:pt x="36252" y="98673"/>
                    <a:pt x="23703" y="93475"/>
                    <a:pt x="14450" y="84223"/>
                  </a:cubicBezTo>
                  <a:cubicBezTo>
                    <a:pt x="5198" y="74970"/>
                    <a:pt x="0" y="62422"/>
                    <a:pt x="0" y="49337"/>
                  </a:cubicBezTo>
                  <a:lnTo>
                    <a:pt x="0" y="49337"/>
                  </a:lnTo>
                  <a:cubicBezTo>
                    <a:pt x="0" y="36252"/>
                    <a:pt x="5198" y="23703"/>
                    <a:pt x="14450" y="14450"/>
                  </a:cubicBezTo>
                  <a:cubicBezTo>
                    <a:pt x="23703" y="5198"/>
                    <a:pt x="36252" y="0"/>
                    <a:pt x="49337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98673" cy="7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150992" y="7199104"/>
            <a:ext cx="306596" cy="306596"/>
            <a:chOff x="0" y="0"/>
            <a:chExt cx="98673" cy="986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673" cy="98673"/>
            </a:xfrm>
            <a:custGeom>
              <a:avLst/>
              <a:gdLst/>
              <a:ahLst/>
              <a:cxnLst/>
              <a:rect l="l" t="t" r="r" b="b"/>
              <a:pathLst>
                <a:path w="98673" h="98673">
                  <a:moveTo>
                    <a:pt x="49337" y="0"/>
                  </a:moveTo>
                  <a:lnTo>
                    <a:pt x="49337" y="0"/>
                  </a:lnTo>
                  <a:cubicBezTo>
                    <a:pt x="62422" y="0"/>
                    <a:pt x="74970" y="5198"/>
                    <a:pt x="84223" y="14450"/>
                  </a:cubicBezTo>
                  <a:cubicBezTo>
                    <a:pt x="93475" y="23703"/>
                    <a:pt x="98673" y="36252"/>
                    <a:pt x="98673" y="49337"/>
                  </a:cubicBezTo>
                  <a:lnTo>
                    <a:pt x="98673" y="49337"/>
                  </a:lnTo>
                  <a:cubicBezTo>
                    <a:pt x="98673" y="62422"/>
                    <a:pt x="93475" y="74970"/>
                    <a:pt x="84223" y="84223"/>
                  </a:cubicBezTo>
                  <a:cubicBezTo>
                    <a:pt x="74970" y="93475"/>
                    <a:pt x="62422" y="98673"/>
                    <a:pt x="49337" y="98673"/>
                  </a:cubicBezTo>
                  <a:lnTo>
                    <a:pt x="49337" y="98673"/>
                  </a:lnTo>
                  <a:cubicBezTo>
                    <a:pt x="36252" y="98673"/>
                    <a:pt x="23703" y="93475"/>
                    <a:pt x="14450" y="84223"/>
                  </a:cubicBezTo>
                  <a:cubicBezTo>
                    <a:pt x="5198" y="74970"/>
                    <a:pt x="0" y="62422"/>
                    <a:pt x="0" y="49337"/>
                  </a:cubicBezTo>
                  <a:lnTo>
                    <a:pt x="0" y="49337"/>
                  </a:lnTo>
                  <a:cubicBezTo>
                    <a:pt x="0" y="36252"/>
                    <a:pt x="5198" y="23703"/>
                    <a:pt x="14450" y="14450"/>
                  </a:cubicBezTo>
                  <a:cubicBezTo>
                    <a:pt x="23703" y="5198"/>
                    <a:pt x="36252" y="0"/>
                    <a:pt x="49337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98673" cy="7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211361" y="6584096"/>
            <a:ext cx="185859" cy="185859"/>
          </a:xfrm>
          <a:custGeom>
            <a:avLst/>
            <a:gdLst/>
            <a:ahLst/>
            <a:cxnLst/>
            <a:rect l="l" t="t" r="r" b="b"/>
            <a:pathLst>
              <a:path w="185859" h="185859">
                <a:moveTo>
                  <a:pt x="0" y="0"/>
                </a:moveTo>
                <a:lnTo>
                  <a:pt x="185858" y="0"/>
                </a:lnTo>
                <a:lnTo>
                  <a:pt x="185858" y="185859"/>
                </a:lnTo>
                <a:lnTo>
                  <a:pt x="0" y="185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201905" y="7254603"/>
            <a:ext cx="205621" cy="195597"/>
          </a:xfrm>
          <a:custGeom>
            <a:avLst/>
            <a:gdLst/>
            <a:ahLst/>
            <a:cxnLst/>
            <a:rect l="l" t="t" r="r" b="b"/>
            <a:pathLst>
              <a:path w="205621" h="195597">
                <a:moveTo>
                  <a:pt x="0" y="0"/>
                </a:moveTo>
                <a:lnTo>
                  <a:pt x="205621" y="0"/>
                </a:lnTo>
                <a:lnTo>
                  <a:pt x="205621" y="195598"/>
                </a:lnTo>
                <a:lnTo>
                  <a:pt x="0" y="195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133" y="503012"/>
            <a:ext cx="4103130" cy="669899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76200" y="8648701"/>
            <a:ext cx="914400" cy="1752599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186" r="-20832" b="-1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697150" y="4632008"/>
            <a:ext cx="6458814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 discuss your project requirements or request a technical proposal, contact Patrick Akpobome and the O&amp;G Solutions team. We operate </a:t>
            </a: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out of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Port Harcourt, Nigeria and </a:t>
            </a:r>
            <a:r>
              <a:rPr lang="en-US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UAE.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585357" y="6515100"/>
            <a:ext cx="353384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sales@oandg-solutions.com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574413" y="7200900"/>
            <a:ext cx="353384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www.oandg-solutions.com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09996" y="7618740"/>
            <a:ext cx="249540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+234 8035201161</a:t>
            </a:r>
          </a:p>
        </p:txBody>
      </p:sp>
      <p:grpSp>
        <p:nvGrpSpPr>
          <p:cNvPr id="32" name="Group 20">
            <a:extLst>
              <a:ext uri="{FF2B5EF4-FFF2-40B4-BE49-F238E27FC236}">
                <a16:creationId xmlns:a16="http://schemas.microsoft.com/office/drawing/2014/main" id="{765EBC76-D455-FB64-23CD-A7B2B236D076}"/>
              </a:ext>
            </a:extLst>
          </p:cNvPr>
          <p:cNvGrpSpPr/>
          <p:nvPr/>
        </p:nvGrpSpPr>
        <p:grpSpPr>
          <a:xfrm>
            <a:off x="2175631" y="7593009"/>
            <a:ext cx="306596" cy="306596"/>
            <a:chOff x="0" y="0"/>
            <a:chExt cx="98673" cy="98673"/>
          </a:xfrm>
        </p:grpSpPr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EDC4ABA7-F943-4F42-A27C-DE41037CEAE2}"/>
                </a:ext>
              </a:extLst>
            </p:cNvPr>
            <p:cNvSpPr/>
            <p:nvPr/>
          </p:nvSpPr>
          <p:spPr>
            <a:xfrm>
              <a:off x="0" y="0"/>
              <a:ext cx="98673" cy="98673"/>
            </a:xfrm>
            <a:custGeom>
              <a:avLst/>
              <a:gdLst/>
              <a:ahLst/>
              <a:cxnLst/>
              <a:rect l="l" t="t" r="r" b="b"/>
              <a:pathLst>
                <a:path w="98673" h="98673">
                  <a:moveTo>
                    <a:pt x="49337" y="0"/>
                  </a:moveTo>
                  <a:lnTo>
                    <a:pt x="49337" y="0"/>
                  </a:lnTo>
                  <a:cubicBezTo>
                    <a:pt x="62422" y="0"/>
                    <a:pt x="74970" y="5198"/>
                    <a:pt x="84223" y="14450"/>
                  </a:cubicBezTo>
                  <a:cubicBezTo>
                    <a:pt x="93475" y="23703"/>
                    <a:pt x="98673" y="36252"/>
                    <a:pt x="98673" y="49337"/>
                  </a:cubicBezTo>
                  <a:lnTo>
                    <a:pt x="98673" y="49337"/>
                  </a:lnTo>
                  <a:cubicBezTo>
                    <a:pt x="98673" y="62422"/>
                    <a:pt x="93475" y="74970"/>
                    <a:pt x="84223" y="84223"/>
                  </a:cubicBezTo>
                  <a:cubicBezTo>
                    <a:pt x="74970" y="93475"/>
                    <a:pt x="62422" y="98673"/>
                    <a:pt x="49337" y="98673"/>
                  </a:cubicBezTo>
                  <a:lnTo>
                    <a:pt x="49337" y="98673"/>
                  </a:lnTo>
                  <a:cubicBezTo>
                    <a:pt x="36252" y="98673"/>
                    <a:pt x="23703" y="93475"/>
                    <a:pt x="14450" y="84223"/>
                  </a:cubicBezTo>
                  <a:cubicBezTo>
                    <a:pt x="5198" y="74970"/>
                    <a:pt x="0" y="62422"/>
                    <a:pt x="0" y="49337"/>
                  </a:cubicBezTo>
                  <a:lnTo>
                    <a:pt x="0" y="49337"/>
                  </a:lnTo>
                  <a:cubicBezTo>
                    <a:pt x="0" y="36252"/>
                    <a:pt x="5198" y="23703"/>
                    <a:pt x="14450" y="14450"/>
                  </a:cubicBezTo>
                  <a:cubicBezTo>
                    <a:pt x="23703" y="5198"/>
                    <a:pt x="36252" y="0"/>
                    <a:pt x="49337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12E8EC28-1A52-B9D4-B535-983E447C311E}"/>
                </a:ext>
              </a:extLst>
            </p:cNvPr>
            <p:cNvSpPr txBox="1"/>
            <p:nvPr/>
          </p:nvSpPr>
          <p:spPr>
            <a:xfrm>
              <a:off x="0" y="19050"/>
              <a:ext cx="98673" cy="79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9"/>
                </a:lnSpc>
              </a:pPr>
              <a:endParaRPr/>
            </a:p>
          </p:txBody>
        </p:sp>
      </p:grpSp>
      <p:sp>
        <p:nvSpPr>
          <p:cNvPr id="35" name="Freeform 24">
            <a:extLst>
              <a:ext uri="{FF2B5EF4-FFF2-40B4-BE49-F238E27FC236}">
                <a16:creationId xmlns:a16="http://schemas.microsoft.com/office/drawing/2014/main" id="{560558B5-2F8D-A1D8-FC80-4109CCB7734A}"/>
              </a:ext>
            </a:extLst>
          </p:cNvPr>
          <p:cNvSpPr/>
          <p:nvPr/>
        </p:nvSpPr>
        <p:spPr>
          <a:xfrm>
            <a:off x="2226544" y="7646953"/>
            <a:ext cx="205621" cy="205621"/>
          </a:xfrm>
          <a:custGeom>
            <a:avLst/>
            <a:gdLst/>
            <a:ahLst/>
            <a:cxnLst/>
            <a:rect l="l" t="t" r="r" b="b"/>
            <a:pathLst>
              <a:path w="205621" h="205621">
                <a:moveTo>
                  <a:pt x="0" y="0"/>
                </a:moveTo>
                <a:lnTo>
                  <a:pt x="205621" y="0"/>
                </a:lnTo>
                <a:lnTo>
                  <a:pt x="205621" y="205621"/>
                </a:lnTo>
                <a:lnTo>
                  <a:pt x="0" y="2056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ED0777-DE44-46CC-B0FB-02C39D9D0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010" y="1434255"/>
            <a:ext cx="10707369" cy="7138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97375A-E83D-9A46-5398-9D39E58B76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21" y="8184268"/>
            <a:ext cx="321206" cy="321206"/>
          </a:xfrm>
          <a:prstGeom prst="rect">
            <a:avLst/>
          </a:prstGeom>
        </p:spPr>
      </p:pic>
      <p:sp>
        <p:nvSpPr>
          <p:cNvPr id="20" name="TextBox 30">
            <a:extLst>
              <a:ext uri="{FF2B5EF4-FFF2-40B4-BE49-F238E27FC236}">
                <a16:creationId xmlns:a16="http://schemas.microsoft.com/office/drawing/2014/main" id="{C0CA5BE7-3E27-75FB-1261-F524DD77B50A}"/>
              </a:ext>
            </a:extLst>
          </p:cNvPr>
          <p:cNvSpPr txBox="1"/>
          <p:nvPr/>
        </p:nvSpPr>
        <p:spPr>
          <a:xfrm>
            <a:off x="2609996" y="8184268"/>
            <a:ext cx="249540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+234 906 378 6490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4187">
                <a:alpha val="100000"/>
              </a:srgbClr>
            </a:gs>
            <a:gs pos="100000">
              <a:srgbClr val="0B1E3C">
                <a:alpha val="7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57400" y="7720235"/>
            <a:ext cx="0" cy="897255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763841" y="-1670543"/>
            <a:ext cx="5495459" cy="11246015"/>
            <a:chOff x="0" y="0"/>
            <a:chExt cx="1447364" cy="29619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0E11CF3-7DEC-3B37-A3DE-341E9C8C7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203" b="-1"/>
          <a:stretch>
            <a:fillRect/>
          </a:stretch>
        </p:blipFill>
        <p:spPr>
          <a:xfrm>
            <a:off x="10820400" y="1638300"/>
            <a:ext cx="11137341" cy="5754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Freeform 13"/>
          <p:cNvSpPr/>
          <p:nvPr/>
        </p:nvSpPr>
        <p:spPr>
          <a:xfrm>
            <a:off x="8757326" y="744684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0" y="0"/>
                </a:lnTo>
                <a:lnTo>
                  <a:pt x="2219650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" y="8231904"/>
            <a:ext cx="1854557" cy="2055095"/>
          </a:xfrm>
          <a:custGeom>
            <a:avLst/>
            <a:gdLst/>
            <a:ahLst/>
            <a:cxnLst/>
            <a:rect l="l" t="t" r="r" b="b"/>
            <a:pathLst>
              <a:path w="4094877" h="3044116">
                <a:moveTo>
                  <a:pt x="0" y="0"/>
                </a:moveTo>
                <a:lnTo>
                  <a:pt x="4094876" y="0"/>
                </a:lnTo>
                <a:lnTo>
                  <a:pt x="4094876" y="3044116"/>
                </a:lnTo>
                <a:lnTo>
                  <a:pt x="0" y="3044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800" t="-463" b="-476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72227" y="520548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854556" y="2055095"/>
            <a:ext cx="4978175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5500" b="1" dirty="0">
                <a:solidFill>
                  <a:srgbClr val="FFFFF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Executive Overview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6DD282-EA8D-0BD7-E857-472797A1BB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3490" y="4850451"/>
            <a:ext cx="4408559" cy="4525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8"/>
          <p:cNvSpPr txBox="1"/>
          <p:nvPr/>
        </p:nvSpPr>
        <p:spPr>
          <a:xfrm>
            <a:off x="1854556" y="4865770"/>
            <a:ext cx="4787580" cy="254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O&amp;G Solutions Ltd is a specialist engineering and process systems company delivering modular oil and gas facilities across Nigeria and the Middle East, with a focus on Early Production Facilities (EPFs), utility packages, skid-mounted process, and integrated EPC delivery.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09800" y="7581900"/>
            <a:ext cx="5270235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As an execution-led package integrator, we combine in-country delivery experience in Nigeria with a fabrication footprint in the Middle East — bridging design, procurement, fabrication, and site execution to deliver schedule certainty and rapid monetisation of hydrocarbon assets.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83000">
              <a:srgbClr val="B0C6E1"/>
            </a:gs>
            <a:gs pos="74000">
              <a:srgbClr val="B0C6E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54556" y="4865064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854556" y="7294863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6"/>
                </a:lnTo>
                <a:lnTo>
                  <a:pt x="0" y="438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5975853" y="4865064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7"/>
                </a:lnTo>
                <a:lnTo>
                  <a:pt x="0" y="438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5975853" y="7294863"/>
            <a:ext cx="438227" cy="438227"/>
          </a:xfrm>
          <a:custGeom>
            <a:avLst/>
            <a:gdLst/>
            <a:ahLst/>
            <a:cxnLst/>
            <a:rect l="l" t="t" r="r" b="b"/>
            <a:pathLst>
              <a:path w="438227" h="438227">
                <a:moveTo>
                  <a:pt x="0" y="0"/>
                </a:moveTo>
                <a:lnTo>
                  <a:pt x="438227" y="0"/>
                </a:lnTo>
                <a:lnTo>
                  <a:pt x="438227" y="438226"/>
                </a:lnTo>
                <a:lnTo>
                  <a:pt x="0" y="438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260772" y="-1670543"/>
            <a:ext cx="5495459" cy="11246015"/>
            <a:chOff x="0" y="0"/>
            <a:chExt cx="1447364" cy="2961914"/>
          </a:xfrm>
          <a:gradFill>
            <a:gsLst>
              <a:gs pos="0">
                <a:srgbClr val="214187"/>
              </a:gs>
              <a:gs pos="100000">
                <a:srgbClr val="0B1E3C"/>
              </a:gs>
            </a:gsLst>
            <a:lin ang="5400000" scaled="0"/>
          </a:gra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237613" y="623770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9258299"/>
            <a:ext cx="1371600" cy="1028701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8"/>
                </a:lnTo>
                <a:lnTo>
                  <a:pt x="0" y="2063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183" t="-289" r="-1180" b="-1002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854556" y="1661854"/>
            <a:ext cx="7038823" cy="69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8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Vision, Mission &amp; Values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74052" y="4898407"/>
            <a:ext cx="260898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Our Vision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74052" y="7355324"/>
            <a:ext cx="213844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Our Mission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6435" y="4923741"/>
            <a:ext cx="191128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Excellence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71255" y="7199651"/>
            <a:ext cx="1911284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Performance &amp; Innovation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4556" y="5613747"/>
            <a:ext cx="3519412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To be a leading provider of modular process systems for oil and gas operations across Africa and the Middle East.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54556" y="8043546"/>
            <a:ext cx="3519412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To deliver safe, high-quality, innovative and efficient engineering solutions tailored to each client’s needs.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75853" y="5613747"/>
            <a:ext cx="3948535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Delivery excellence and a determination to surpass our customers’ expectations underpin everything we do.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75853" y="8043546"/>
            <a:ext cx="3948535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Consistent performance sets us apart, while innovation drives our search for better solutions to our clients’ problems.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30E1A18-1D33-3D23-DC14-9E32CA728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01" y="1227814"/>
            <a:ext cx="6118227" cy="7703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29">
            <a:extLst>
              <a:ext uri="{FF2B5EF4-FFF2-40B4-BE49-F238E27FC236}">
                <a16:creationId xmlns:a16="http://schemas.microsoft.com/office/drawing/2014/main" id="{BA456160-A4FD-5F8E-98D0-E242A21EBB7A}"/>
              </a:ext>
            </a:extLst>
          </p:cNvPr>
          <p:cNvSpPr/>
          <p:nvPr/>
        </p:nvSpPr>
        <p:spPr>
          <a:xfrm>
            <a:off x="685800" y="420819"/>
            <a:ext cx="3408757" cy="556532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83000">
              <a:srgbClr val="B0C6E1"/>
            </a:gs>
            <a:gs pos="74000">
              <a:srgbClr val="B0C6E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0296BE-363F-2D72-EEE9-70D43F2A9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6">
            <a:extLst>
              <a:ext uri="{FF2B5EF4-FFF2-40B4-BE49-F238E27FC236}">
                <a16:creationId xmlns:a16="http://schemas.microsoft.com/office/drawing/2014/main" id="{145A1AC3-F9E5-4E6D-20CF-976D0CA0BD82}"/>
              </a:ext>
            </a:extLst>
          </p:cNvPr>
          <p:cNvGrpSpPr/>
          <p:nvPr/>
        </p:nvGrpSpPr>
        <p:grpSpPr>
          <a:xfrm>
            <a:off x="12837850" y="2435361"/>
            <a:ext cx="3721615" cy="7850457"/>
            <a:chOff x="0" y="0"/>
            <a:chExt cx="1447364" cy="2961914"/>
          </a:xfrm>
          <a:gradFill>
            <a:gsLst>
              <a:gs pos="0">
                <a:srgbClr val="214187"/>
              </a:gs>
              <a:gs pos="100000">
                <a:srgbClr val="0B1E3C"/>
              </a:gs>
            </a:gsLst>
            <a:lin ang="5400000" scaled="0"/>
          </a:gradFill>
        </p:grpSpPr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C604F030-7788-4AC8-0051-3F0DCBA7856E}"/>
                </a:ext>
              </a:extLst>
            </p:cNvPr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8">
              <a:extLst>
                <a:ext uri="{FF2B5EF4-FFF2-40B4-BE49-F238E27FC236}">
                  <a16:creationId xmlns:a16="http://schemas.microsoft.com/office/drawing/2014/main" id="{DFFEEAF4-A177-FA53-0166-D870D56DDD96}"/>
                </a:ext>
              </a:extLst>
            </p:cNvPr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72" name="Group 6">
            <a:extLst>
              <a:ext uri="{FF2B5EF4-FFF2-40B4-BE49-F238E27FC236}">
                <a16:creationId xmlns:a16="http://schemas.microsoft.com/office/drawing/2014/main" id="{68F7D47E-139E-4C9F-A951-78E1F54B9B3B}"/>
              </a:ext>
            </a:extLst>
          </p:cNvPr>
          <p:cNvGrpSpPr/>
          <p:nvPr/>
        </p:nvGrpSpPr>
        <p:grpSpPr>
          <a:xfrm>
            <a:off x="4919485" y="2476500"/>
            <a:ext cx="3721615" cy="7850457"/>
            <a:chOff x="0" y="0"/>
            <a:chExt cx="1447364" cy="2961914"/>
          </a:xfrm>
          <a:gradFill>
            <a:gsLst>
              <a:gs pos="0">
                <a:srgbClr val="214187"/>
              </a:gs>
              <a:gs pos="100000">
                <a:srgbClr val="0B1E3C"/>
              </a:gs>
            </a:gsLst>
            <a:lin ang="5400000" scaled="0"/>
          </a:gradFill>
        </p:grpSpPr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59A50600-3F54-5B2E-185F-93B97E372C05}"/>
                </a:ext>
              </a:extLst>
            </p:cNvPr>
            <p:cNvSpPr/>
            <p:nvPr/>
          </p:nvSpPr>
          <p:spPr>
            <a:xfrm>
              <a:off x="0" y="0"/>
              <a:ext cx="1447364" cy="2961914"/>
            </a:xfrm>
            <a:custGeom>
              <a:avLst/>
              <a:gdLst/>
              <a:ahLst/>
              <a:cxnLst/>
              <a:rect l="l" t="t" r="r" b="b"/>
              <a:pathLst>
                <a:path w="1447364" h="2961914">
                  <a:moveTo>
                    <a:pt x="94389" y="0"/>
                  </a:moveTo>
                  <a:lnTo>
                    <a:pt x="1352975" y="0"/>
                  </a:lnTo>
                  <a:cubicBezTo>
                    <a:pt x="1378009" y="0"/>
                    <a:pt x="1402017" y="9944"/>
                    <a:pt x="1419718" y="27646"/>
                  </a:cubicBezTo>
                  <a:cubicBezTo>
                    <a:pt x="1437419" y="45347"/>
                    <a:pt x="1447364" y="69355"/>
                    <a:pt x="1447364" y="94389"/>
                  </a:cubicBezTo>
                  <a:lnTo>
                    <a:pt x="1447364" y="2867525"/>
                  </a:lnTo>
                  <a:cubicBezTo>
                    <a:pt x="1447364" y="2919654"/>
                    <a:pt x="1405104" y="2961914"/>
                    <a:pt x="1352975" y="2961914"/>
                  </a:cubicBezTo>
                  <a:lnTo>
                    <a:pt x="94389" y="2961914"/>
                  </a:lnTo>
                  <a:cubicBezTo>
                    <a:pt x="42259" y="2961914"/>
                    <a:pt x="0" y="2919654"/>
                    <a:pt x="0" y="2867525"/>
                  </a:cubicBezTo>
                  <a:lnTo>
                    <a:pt x="0" y="94389"/>
                  </a:lnTo>
                  <a:cubicBezTo>
                    <a:pt x="0" y="42259"/>
                    <a:pt x="42259" y="0"/>
                    <a:pt x="9438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8">
              <a:extLst>
                <a:ext uri="{FF2B5EF4-FFF2-40B4-BE49-F238E27FC236}">
                  <a16:creationId xmlns:a16="http://schemas.microsoft.com/office/drawing/2014/main" id="{847EE560-6BF1-53C5-28D4-E8EFBF4ADCF6}"/>
                </a:ext>
              </a:extLst>
            </p:cNvPr>
            <p:cNvSpPr txBox="1"/>
            <p:nvPr/>
          </p:nvSpPr>
          <p:spPr>
            <a:xfrm>
              <a:off x="0" y="-9525"/>
              <a:ext cx="1447364" cy="297143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C4A29405-A27B-3C7D-ACB0-3D53A613F908}"/>
              </a:ext>
            </a:extLst>
          </p:cNvPr>
          <p:cNvSpPr/>
          <p:nvPr/>
        </p:nvSpPr>
        <p:spPr>
          <a:xfrm>
            <a:off x="8237613" y="623770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2298510-E6FA-D0DD-6E61-03423F3ED2B0}"/>
              </a:ext>
            </a:extLst>
          </p:cNvPr>
          <p:cNvSpPr/>
          <p:nvPr/>
        </p:nvSpPr>
        <p:spPr>
          <a:xfrm>
            <a:off x="0" y="9258299"/>
            <a:ext cx="1371600" cy="1028701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8"/>
                </a:lnTo>
                <a:lnTo>
                  <a:pt x="0" y="2063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183" t="-289" r="-1180" b="-1002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AD1B0E3-42B8-1968-5AA6-7A8E5952458B}"/>
              </a:ext>
            </a:extLst>
          </p:cNvPr>
          <p:cNvSpPr txBox="1"/>
          <p:nvPr/>
        </p:nvSpPr>
        <p:spPr>
          <a:xfrm>
            <a:off x="1490284" y="1403250"/>
            <a:ext cx="7038823" cy="69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8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Our </a:t>
            </a:r>
            <a:r>
              <a:rPr lang="en-US" sz="4800" b="1" dirty="0" err="1">
                <a:latin typeface="Aileron Ultra-Bold"/>
                <a:ea typeface="Aileron Ultra-Bold"/>
                <a:cs typeface="Aileron Ultra-Bold"/>
                <a:sym typeface="Aileron Ultra-Bold"/>
              </a:rPr>
              <a:t>behaviour</a:t>
            </a:r>
            <a:endParaRPr lang="en-US" sz="4800" b="1" dirty="0">
              <a:latin typeface="Aileron Ultra-Bold"/>
              <a:ea typeface="Aileron Ultra-Bold"/>
              <a:cs typeface="Aileron Ultra-Bold"/>
              <a:sym typeface="Aileron Ultra-Bold"/>
            </a:endParaRPr>
          </a:p>
        </p:txBody>
      </p:sp>
      <p:sp>
        <p:nvSpPr>
          <p:cNvPr id="9" name="Freeform 29">
            <a:extLst>
              <a:ext uri="{FF2B5EF4-FFF2-40B4-BE49-F238E27FC236}">
                <a16:creationId xmlns:a16="http://schemas.microsoft.com/office/drawing/2014/main" id="{4BCBF2D3-72F2-91FF-9C4A-B5AC82241249}"/>
              </a:ext>
            </a:extLst>
          </p:cNvPr>
          <p:cNvSpPr/>
          <p:nvPr/>
        </p:nvSpPr>
        <p:spPr>
          <a:xfrm>
            <a:off x="685800" y="420819"/>
            <a:ext cx="3408757" cy="556532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0DE2DF0A-46E8-AC7A-FA4C-BB073CD776C9}"/>
              </a:ext>
            </a:extLst>
          </p:cNvPr>
          <p:cNvSpPr/>
          <p:nvPr/>
        </p:nvSpPr>
        <p:spPr>
          <a:xfrm>
            <a:off x="1010842" y="2857500"/>
            <a:ext cx="3231218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5A6CAE-A99E-6D66-0A88-6D3A1C213609}"/>
              </a:ext>
            </a:extLst>
          </p:cNvPr>
          <p:cNvSpPr txBox="1"/>
          <p:nvPr/>
        </p:nvSpPr>
        <p:spPr>
          <a:xfrm>
            <a:off x="1329430" y="3156347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Champion Safety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83E5206C-82BE-1145-F5EF-E5F3CE3BB960}"/>
              </a:ext>
            </a:extLst>
          </p:cNvPr>
          <p:cNvSpPr txBox="1"/>
          <p:nvPr/>
        </p:nvSpPr>
        <p:spPr>
          <a:xfrm>
            <a:off x="1170454" y="3863386"/>
            <a:ext cx="3238734" cy="611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strive to be at the forefront of safety, in everything we do.</a:t>
            </a:r>
          </a:p>
        </p:txBody>
      </p:sp>
      <p:sp>
        <p:nvSpPr>
          <p:cNvPr id="88" name="Freeform 22">
            <a:extLst>
              <a:ext uri="{FF2B5EF4-FFF2-40B4-BE49-F238E27FC236}">
                <a16:creationId xmlns:a16="http://schemas.microsoft.com/office/drawing/2014/main" id="{96E62549-A8FA-2E8A-51AD-34C1F4734253}"/>
              </a:ext>
            </a:extLst>
          </p:cNvPr>
          <p:cNvSpPr/>
          <p:nvPr/>
        </p:nvSpPr>
        <p:spPr>
          <a:xfrm>
            <a:off x="5116341" y="2857500"/>
            <a:ext cx="3231218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464A30-D045-0200-B86A-D067615116E6}"/>
              </a:ext>
            </a:extLst>
          </p:cNvPr>
          <p:cNvSpPr txBox="1"/>
          <p:nvPr/>
        </p:nvSpPr>
        <p:spPr>
          <a:xfrm>
            <a:off x="5457955" y="3052095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Embrace Teamwork</a:t>
            </a:r>
          </a:p>
        </p:txBody>
      </p:sp>
      <p:sp>
        <p:nvSpPr>
          <p:cNvPr id="91" name="TextBox 18">
            <a:extLst>
              <a:ext uri="{FF2B5EF4-FFF2-40B4-BE49-F238E27FC236}">
                <a16:creationId xmlns:a16="http://schemas.microsoft.com/office/drawing/2014/main" id="{772B1F30-25E7-DED0-EA03-7FC97D428430}"/>
              </a:ext>
            </a:extLst>
          </p:cNvPr>
          <p:cNvSpPr txBox="1"/>
          <p:nvPr/>
        </p:nvSpPr>
        <p:spPr>
          <a:xfrm>
            <a:off x="5343931" y="3779072"/>
            <a:ext cx="3238734" cy="93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work together to deliver an excellent service – we coach and learn from others.</a:t>
            </a:r>
          </a:p>
        </p:txBody>
      </p:sp>
      <p:sp>
        <p:nvSpPr>
          <p:cNvPr id="93" name="Freeform 22">
            <a:extLst>
              <a:ext uri="{FF2B5EF4-FFF2-40B4-BE49-F238E27FC236}">
                <a16:creationId xmlns:a16="http://schemas.microsoft.com/office/drawing/2014/main" id="{7271A7F7-4646-36E9-0D68-13ABB178770D}"/>
              </a:ext>
            </a:extLst>
          </p:cNvPr>
          <p:cNvSpPr/>
          <p:nvPr/>
        </p:nvSpPr>
        <p:spPr>
          <a:xfrm>
            <a:off x="9151397" y="2885346"/>
            <a:ext cx="3389032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9D4457-BB4A-49A3-248D-8BE17AB37753}"/>
              </a:ext>
            </a:extLst>
          </p:cNvPr>
          <p:cNvSpPr txBox="1"/>
          <p:nvPr/>
        </p:nvSpPr>
        <p:spPr>
          <a:xfrm>
            <a:off x="9454450" y="3052095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Be Accountable</a:t>
            </a:r>
          </a:p>
        </p:txBody>
      </p:sp>
      <p:sp>
        <p:nvSpPr>
          <p:cNvPr id="96" name="TextBox 18">
            <a:extLst>
              <a:ext uri="{FF2B5EF4-FFF2-40B4-BE49-F238E27FC236}">
                <a16:creationId xmlns:a16="http://schemas.microsoft.com/office/drawing/2014/main" id="{47EDFB23-D5B6-5572-A30B-E11BBFA6673C}"/>
              </a:ext>
            </a:extLst>
          </p:cNvPr>
          <p:cNvSpPr txBox="1"/>
          <p:nvPr/>
        </p:nvSpPr>
        <p:spPr>
          <a:xfrm>
            <a:off x="9347438" y="3876233"/>
            <a:ext cx="3238734" cy="611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take responsibility for and pride in our actions.</a:t>
            </a:r>
          </a:p>
        </p:txBody>
      </p:sp>
      <p:sp>
        <p:nvSpPr>
          <p:cNvPr id="107" name="Freeform 22">
            <a:extLst>
              <a:ext uri="{FF2B5EF4-FFF2-40B4-BE49-F238E27FC236}">
                <a16:creationId xmlns:a16="http://schemas.microsoft.com/office/drawing/2014/main" id="{3DADC46E-C82A-CC3B-6607-173AB9C06994}"/>
              </a:ext>
            </a:extLst>
          </p:cNvPr>
          <p:cNvSpPr/>
          <p:nvPr/>
        </p:nvSpPr>
        <p:spPr>
          <a:xfrm>
            <a:off x="13026686" y="2857500"/>
            <a:ext cx="3389032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1C226B6-AB53-6222-A53D-2FBB1491873E}"/>
              </a:ext>
            </a:extLst>
          </p:cNvPr>
          <p:cNvSpPr txBox="1"/>
          <p:nvPr/>
        </p:nvSpPr>
        <p:spPr>
          <a:xfrm>
            <a:off x="13378236" y="3122730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Drive Innovation</a:t>
            </a:r>
          </a:p>
        </p:txBody>
      </p:sp>
      <p:sp>
        <p:nvSpPr>
          <p:cNvPr id="110" name="TextBox 18">
            <a:extLst>
              <a:ext uri="{FF2B5EF4-FFF2-40B4-BE49-F238E27FC236}">
                <a16:creationId xmlns:a16="http://schemas.microsoft.com/office/drawing/2014/main" id="{FB93D1D3-DFE4-A4F6-F162-59624F136CCD}"/>
              </a:ext>
            </a:extLst>
          </p:cNvPr>
          <p:cNvSpPr txBox="1"/>
          <p:nvPr/>
        </p:nvSpPr>
        <p:spPr>
          <a:xfrm>
            <a:off x="13296666" y="3738283"/>
            <a:ext cx="3238734" cy="93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inspire and innovate with purpose to seek out solutions for every challenge.</a:t>
            </a:r>
          </a:p>
        </p:txBody>
      </p:sp>
      <p:sp>
        <p:nvSpPr>
          <p:cNvPr id="131" name="Freeform 22">
            <a:extLst>
              <a:ext uri="{FF2B5EF4-FFF2-40B4-BE49-F238E27FC236}">
                <a16:creationId xmlns:a16="http://schemas.microsoft.com/office/drawing/2014/main" id="{7C01CA82-232F-D1C2-9197-509ADE18ECEB}"/>
              </a:ext>
            </a:extLst>
          </p:cNvPr>
          <p:cNvSpPr/>
          <p:nvPr/>
        </p:nvSpPr>
        <p:spPr>
          <a:xfrm>
            <a:off x="999913" y="6794387"/>
            <a:ext cx="3231218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F5ABDF6-2E0E-EE0F-DBA8-B9556089D9A9}"/>
              </a:ext>
            </a:extLst>
          </p:cNvPr>
          <p:cNvSpPr txBox="1"/>
          <p:nvPr/>
        </p:nvSpPr>
        <p:spPr>
          <a:xfrm>
            <a:off x="1358587" y="6938648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Partner Customers</a:t>
            </a:r>
          </a:p>
        </p:txBody>
      </p:sp>
      <p:sp>
        <p:nvSpPr>
          <p:cNvPr id="134" name="TextBox 18">
            <a:extLst>
              <a:ext uri="{FF2B5EF4-FFF2-40B4-BE49-F238E27FC236}">
                <a16:creationId xmlns:a16="http://schemas.microsoft.com/office/drawing/2014/main" id="{E67A64AB-1059-B05E-D73E-E70933D56B92}"/>
              </a:ext>
            </a:extLst>
          </p:cNvPr>
          <p:cNvSpPr txBox="1"/>
          <p:nvPr/>
        </p:nvSpPr>
        <p:spPr>
          <a:xfrm>
            <a:off x="1176927" y="7667320"/>
            <a:ext cx="3238734" cy="93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build and sustain high value partnerships with our customers and colleagues.</a:t>
            </a:r>
          </a:p>
        </p:txBody>
      </p:sp>
      <p:sp>
        <p:nvSpPr>
          <p:cNvPr id="136" name="Freeform 22">
            <a:extLst>
              <a:ext uri="{FF2B5EF4-FFF2-40B4-BE49-F238E27FC236}">
                <a16:creationId xmlns:a16="http://schemas.microsoft.com/office/drawing/2014/main" id="{DECAE193-4A67-44C2-4E5C-33F02635E0F6}"/>
              </a:ext>
            </a:extLst>
          </p:cNvPr>
          <p:cNvSpPr/>
          <p:nvPr/>
        </p:nvSpPr>
        <p:spPr>
          <a:xfrm>
            <a:off x="5167506" y="6800029"/>
            <a:ext cx="3231218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5C7E717-258C-99A6-B56D-52BD40106C79}"/>
              </a:ext>
            </a:extLst>
          </p:cNvPr>
          <p:cNvSpPr txBox="1"/>
          <p:nvPr/>
        </p:nvSpPr>
        <p:spPr>
          <a:xfrm>
            <a:off x="5526180" y="6944290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Communicate Effectively</a:t>
            </a:r>
          </a:p>
        </p:txBody>
      </p:sp>
      <p:sp>
        <p:nvSpPr>
          <p:cNvPr id="139" name="TextBox 18">
            <a:extLst>
              <a:ext uri="{FF2B5EF4-FFF2-40B4-BE49-F238E27FC236}">
                <a16:creationId xmlns:a16="http://schemas.microsoft.com/office/drawing/2014/main" id="{562E7587-2BF9-DE1F-47E6-A03D23AD97B5}"/>
              </a:ext>
            </a:extLst>
          </p:cNvPr>
          <p:cNvSpPr txBox="1"/>
          <p:nvPr/>
        </p:nvSpPr>
        <p:spPr>
          <a:xfrm>
            <a:off x="5378904" y="7691366"/>
            <a:ext cx="2985278" cy="944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Effective communication is key. We share information and respect everyone we work with.</a:t>
            </a:r>
          </a:p>
        </p:txBody>
      </p:sp>
      <p:sp>
        <p:nvSpPr>
          <p:cNvPr id="141" name="Freeform 22">
            <a:extLst>
              <a:ext uri="{FF2B5EF4-FFF2-40B4-BE49-F238E27FC236}">
                <a16:creationId xmlns:a16="http://schemas.microsoft.com/office/drawing/2014/main" id="{28E383D1-B329-3FE4-8FC7-15531544B2F0}"/>
              </a:ext>
            </a:extLst>
          </p:cNvPr>
          <p:cNvSpPr/>
          <p:nvPr/>
        </p:nvSpPr>
        <p:spPr>
          <a:xfrm>
            <a:off x="9083578" y="6816358"/>
            <a:ext cx="3389032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1A88FDC-221F-95E9-5EAD-9448A359506C}"/>
              </a:ext>
            </a:extLst>
          </p:cNvPr>
          <p:cNvSpPr txBox="1"/>
          <p:nvPr/>
        </p:nvSpPr>
        <p:spPr>
          <a:xfrm>
            <a:off x="9426717" y="6962750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Think </a:t>
            </a:r>
          </a:p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Planet</a:t>
            </a:r>
          </a:p>
        </p:txBody>
      </p:sp>
      <p:sp>
        <p:nvSpPr>
          <p:cNvPr id="144" name="TextBox 18">
            <a:extLst>
              <a:ext uri="{FF2B5EF4-FFF2-40B4-BE49-F238E27FC236}">
                <a16:creationId xmlns:a16="http://schemas.microsoft.com/office/drawing/2014/main" id="{2C1104B4-7CCD-CC0A-4E22-EF266D985759}"/>
              </a:ext>
            </a:extLst>
          </p:cNvPr>
          <p:cNvSpPr txBox="1"/>
          <p:nvPr/>
        </p:nvSpPr>
        <p:spPr>
          <a:xfrm>
            <a:off x="9382626" y="7697140"/>
            <a:ext cx="3238734" cy="93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commit to reduce our environmental footprint and improve our local impact.</a:t>
            </a:r>
          </a:p>
        </p:txBody>
      </p:sp>
      <p:sp>
        <p:nvSpPr>
          <p:cNvPr id="146" name="Freeform 22">
            <a:extLst>
              <a:ext uri="{FF2B5EF4-FFF2-40B4-BE49-F238E27FC236}">
                <a16:creationId xmlns:a16="http://schemas.microsoft.com/office/drawing/2014/main" id="{2DE5ACEC-B2E6-D1C4-C894-EA4A6C9C4632}"/>
              </a:ext>
            </a:extLst>
          </p:cNvPr>
          <p:cNvSpPr/>
          <p:nvPr/>
        </p:nvSpPr>
        <p:spPr>
          <a:xfrm>
            <a:off x="13004915" y="6800029"/>
            <a:ext cx="3389032" cy="1956080"/>
          </a:xfrm>
          <a:custGeom>
            <a:avLst/>
            <a:gdLst/>
            <a:ahLst/>
            <a:cxnLst/>
            <a:rect l="l" t="t" r="r" b="b"/>
            <a:pathLst>
              <a:path w="1037742" h="610885">
                <a:moveTo>
                  <a:pt x="92349" y="0"/>
                </a:moveTo>
                <a:lnTo>
                  <a:pt x="945393" y="0"/>
                </a:lnTo>
                <a:cubicBezTo>
                  <a:pt x="969885" y="0"/>
                  <a:pt x="993375" y="9730"/>
                  <a:pt x="1010693" y="27048"/>
                </a:cubicBezTo>
                <a:cubicBezTo>
                  <a:pt x="1028012" y="44367"/>
                  <a:pt x="1037742" y="67856"/>
                  <a:pt x="1037742" y="92349"/>
                </a:cubicBezTo>
                <a:lnTo>
                  <a:pt x="1037742" y="518536"/>
                </a:lnTo>
                <a:cubicBezTo>
                  <a:pt x="1037742" y="543029"/>
                  <a:pt x="1028012" y="566518"/>
                  <a:pt x="1010693" y="583837"/>
                </a:cubicBezTo>
                <a:cubicBezTo>
                  <a:pt x="993375" y="601155"/>
                  <a:pt x="969885" y="610885"/>
                  <a:pt x="945393" y="610885"/>
                </a:cubicBezTo>
                <a:lnTo>
                  <a:pt x="92349" y="610885"/>
                </a:lnTo>
                <a:cubicBezTo>
                  <a:pt x="67856" y="610885"/>
                  <a:pt x="44367" y="601155"/>
                  <a:pt x="27048" y="583837"/>
                </a:cubicBezTo>
                <a:cubicBezTo>
                  <a:pt x="9730" y="566518"/>
                  <a:pt x="0" y="543029"/>
                  <a:pt x="0" y="518536"/>
                </a:cubicBezTo>
                <a:lnTo>
                  <a:pt x="0" y="92349"/>
                </a:lnTo>
                <a:cubicBezTo>
                  <a:pt x="0" y="67856"/>
                  <a:pt x="9730" y="44367"/>
                  <a:pt x="27048" y="27048"/>
                </a:cubicBezTo>
                <a:cubicBezTo>
                  <a:pt x="44367" y="9730"/>
                  <a:pt x="67856" y="0"/>
                  <a:pt x="92349" y="0"/>
                </a:cubicBezTo>
                <a:close/>
              </a:path>
            </a:pathLst>
          </a:custGeom>
          <a:gradFill>
            <a:gsLst>
              <a:gs pos="83000">
                <a:srgbClr val="B0C6E1"/>
              </a:gs>
              <a:gs pos="71000">
                <a:srgbClr val="B0C6E1"/>
              </a:gs>
              <a:gs pos="0">
                <a:schemeClr val="bg1"/>
              </a:gs>
              <a:gs pos="100000">
                <a:srgbClr val="CAD9EB"/>
              </a:gs>
            </a:gsLst>
            <a:lin ang="5400000" scaled="0"/>
          </a:gradFill>
          <a:ln>
            <a:solidFill>
              <a:srgbClr val="0B1E3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B294D3C-4E88-7D98-D364-6222DDE0CFAF}"/>
              </a:ext>
            </a:extLst>
          </p:cNvPr>
          <p:cNvSpPr txBox="1"/>
          <p:nvPr/>
        </p:nvSpPr>
        <p:spPr>
          <a:xfrm>
            <a:off x="13314981" y="7097286"/>
            <a:ext cx="18981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Deliver </a:t>
            </a:r>
          </a:p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rgbClr val="0B1E3C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Quality</a:t>
            </a:r>
          </a:p>
        </p:txBody>
      </p:sp>
      <p:sp>
        <p:nvSpPr>
          <p:cNvPr id="149" name="TextBox 18">
            <a:extLst>
              <a:ext uri="{FF2B5EF4-FFF2-40B4-BE49-F238E27FC236}">
                <a16:creationId xmlns:a16="http://schemas.microsoft.com/office/drawing/2014/main" id="{54CE7802-B3B7-4882-158D-512E952CD554}"/>
              </a:ext>
            </a:extLst>
          </p:cNvPr>
          <p:cNvSpPr txBox="1"/>
          <p:nvPr/>
        </p:nvSpPr>
        <p:spPr>
          <a:xfrm>
            <a:off x="13124715" y="7833263"/>
            <a:ext cx="3238734" cy="611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4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We focus on delivering operational excellence to all our stakeholders.</a:t>
            </a:r>
          </a:p>
        </p:txBody>
      </p:sp>
    </p:spTree>
    <p:extLst>
      <p:ext uri="{BB962C8B-B14F-4D97-AF65-F5344CB8AC3E}">
        <p14:creationId xmlns:p14="http://schemas.microsoft.com/office/powerpoint/2010/main" val="134468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4187"/>
            </a:gs>
            <a:gs pos="100000">
              <a:srgbClr val="0B1E3C">
                <a:alpha val="70000"/>
              </a:srgb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2DB55-92F4-03E2-0A7F-0FD90BFC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>
            <a:extLst>
              <a:ext uri="{FF2B5EF4-FFF2-40B4-BE49-F238E27FC236}">
                <a16:creationId xmlns:a16="http://schemas.microsoft.com/office/drawing/2014/main" id="{825818A8-3FB6-2109-8721-0C08C809A4A0}"/>
              </a:ext>
            </a:extLst>
          </p:cNvPr>
          <p:cNvGrpSpPr/>
          <p:nvPr/>
        </p:nvGrpSpPr>
        <p:grpSpPr>
          <a:xfrm>
            <a:off x="15338220" y="-114300"/>
            <a:ext cx="3025980" cy="1180167"/>
            <a:chOff x="0" y="0"/>
            <a:chExt cx="1467514" cy="511581"/>
          </a:xfrm>
          <a:solidFill>
            <a:srgbClr val="CAD9EB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9165033-A051-3D0D-C735-30430651E5B5}"/>
                </a:ext>
              </a:extLst>
            </p:cNvPr>
            <p:cNvSpPr/>
            <p:nvPr/>
          </p:nvSpPr>
          <p:spPr>
            <a:xfrm>
              <a:off x="0" y="0"/>
              <a:ext cx="1467514" cy="511581"/>
            </a:xfrm>
            <a:custGeom>
              <a:avLst/>
              <a:gdLst/>
              <a:ahLst/>
              <a:cxnLst/>
              <a:rect l="l" t="t" r="r" b="b"/>
              <a:pathLst>
                <a:path w="1467514" h="511581">
                  <a:moveTo>
                    <a:pt x="65304" y="0"/>
                  </a:moveTo>
                  <a:lnTo>
                    <a:pt x="1402210" y="0"/>
                  </a:lnTo>
                  <a:cubicBezTo>
                    <a:pt x="1438276" y="0"/>
                    <a:pt x="1467514" y="29237"/>
                    <a:pt x="1467514" y="65304"/>
                  </a:cubicBezTo>
                  <a:lnTo>
                    <a:pt x="1467514" y="446278"/>
                  </a:lnTo>
                  <a:cubicBezTo>
                    <a:pt x="1467514" y="463597"/>
                    <a:pt x="1460634" y="480208"/>
                    <a:pt x="1448387" y="492454"/>
                  </a:cubicBezTo>
                  <a:cubicBezTo>
                    <a:pt x="1436140" y="504701"/>
                    <a:pt x="1419530" y="511581"/>
                    <a:pt x="1402210" y="511581"/>
                  </a:cubicBezTo>
                  <a:lnTo>
                    <a:pt x="65304" y="511581"/>
                  </a:lnTo>
                  <a:cubicBezTo>
                    <a:pt x="47984" y="511581"/>
                    <a:pt x="31374" y="504701"/>
                    <a:pt x="19127" y="492454"/>
                  </a:cubicBezTo>
                  <a:cubicBezTo>
                    <a:pt x="6880" y="480208"/>
                    <a:pt x="0" y="463597"/>
                    <a:pt x="0" y="446278"/>
                  </a:cubicBezTo>
                  <a:lnTo>
                    <a:pt x="0" y="65304"/>
                  </a:lnTo>
                  <a:cubicBezTo>
                    <a:pt x="0" y="47984"/>
                    <a:pt x="6880" y="31374"/>
                    <a:pt x="19127" y="19127"/>
                  </a:cubicBezTo>
                  <a:cubicBezTo>
                    <a:pt x="31374" y="6880"/>
                    <a:pt x="47984" y="0"/>
                    <a:pt x="6530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AFCCA5F-1E3A-4457-4420-CBF7D55FD076}"/>
                </a:ext>
              </a:extLst>
            </p:cNvPr>
            <p:cNvSpPr txBox="1"/>
            <p:nvPr/>
          </p:nvSpPr>
          <p:spPr>
            <a:xfrm>
              <a:off x="137140" y="49547"/>
              <a:ext cx="1330374" cy="4620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65716D7-E9A6-CE3E-E996-D698D700C2CA}"/>
              </a:ext>
            </a:extLst>
          </p:cNvPr>
          <p:cNvGrpSpPr/>
          <p:nvPr/>
        </p:nvGrpSpPr>
        <p:grpSpPr>
          <a:xfrm>
            <a:off x="-304800" y="9258300"/>
            <a:ext cx="2895600" cy="1143000"/>
            <a:chOff x="0" y="0"/>
            <a:chExt cx="1037742" cy="610885"/>
          </a:xfrm>
          <a:solidFill>
            <a:srgbClr val="B0C6E1"/>
          </a:solidFill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D355A0D-7A52-B325-E7F5-D5E3F7D42CB8}"/>
                </a:ext>
              </a:extLst>
            </p:cNvPr>
            <p:cNvSpPr/>
            <p:nvPr/>
          </p:nvSpPr>
          <p:spPr>
            <a:xfrm>
              <a:off x="0" y="0"/>
              <a:ext cx="1037742" cy="610885"/>
            </a:xfrm>
            <a:custGeom>
              <a:avLst/>
              <a:gdLst/>
              <a:ahLst/>
              <a:cxnLst/>
              <a:rect l="l" t="t" r="r" b="b"/>
              <a:pathLst>
                <a:path w="1037742" h="610885">
                  <a:moveTo>
                    <a:pt x="92349" y="0"/>
                  </a:moveTo>
                  <a:lnTo>
                    <a:pt x="945393" y="0"/>
                  </a:lnTo>
                  <a:cubicBezTo>
                    <a:pt x="969885" y="0"/>
                    <a:pt x="993375" y="9730"/>
                    <a:pt x="1010693" y="27048"/>
                  </a:cubicBezTo>
                  <a:cubicBezTo>
                    <a:pt x="1028012" y="44367"/>
                    <a:pt x="1037742" y="67856"/>
                    <a:pt x="1037742" y="92349"/>
                  </a:cubicBezTo>
                  <a:lnTo>
                    <a:pt x="1037742" y="518536"/>
                  </a:lnTo>
                  <a:cubicBezTo>
                    <a:pt x="1037742" y="543029"/>
                    <a:pt x="1028012" y="566518"/>
                    <a:pt x="1010693" y="583837"/>
                  </a:cubicBezTo>
                  <a:cubicBezTo>
                    <a:pt x="993375" y="601155"/>
                    <a:pt x="969885" y="610885"/>
                    <a:pt x="945393" y="610885"/>
                  </a:cubicBezTo>
                  <a:lnTo>
                    <a:pt x="92349" y="610885"/>
                  </a:lnTo>
                  <a:cubicBezTo>
                    <a:pt x="67856" y="610885"/>
                    <a:pt x="44367" y="601155"/>
                    <a:pt x="27048" y="583837"/>
                  </a:cubicBezTo>
                  <a:cubicBezTo>
                    <a:pt x="9730" y="566518"/>
                    <a:pt x="0" y="543029"/>
                    <a:pt x="0" y="518536"/>
                  </a:cubicBezTo>
                  <a:lnTo>
                    <a:pt x="0" y="92349"/>
                  </a:lnTo>
                  <a:cubicBezTo>
                    <a:pt x="0" y="67856"/>
                    <a:pt x="9730" y="44367"/>
                    <a:pt x="27048" y="27048"/>
                  </a:cubicBezTo>
                  <a:cubicBezTo>
                    <a:pt x="44367" y="9730"/>
                    <a:pt x="67856" y="0"/>
                    <a:pt x="923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7A37E64-C2F1-259B-311C-6FA5FEFC264C}"/>
                </a:ext>
              </a:extLst>
            </p:cNvPr>
            <p:cNvSpPr txBox="1"/>
            <p:nvPr/>
          </p:nvSpPr>
          <p:spPr>
            <a:xfrm>
              <a:off x="0" y="81451"/>
              <a:ext cx="983124" cy="5294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C0C646E1-D948-ADB6-42DD-B6219D4EB039}"/>
              </a:ext>
            </a:extLst>
          </p:cNvPr>
          <p:cNvSpPr/>
          <p:nvPr/>
        </p:nvSpPr>
        <p:spPr>
          <a:xfrm>
            <a:off x="7438123" y="674235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DEEA715-0BEE-E3FC-59D8-66D76EF185BB}"/>
              </a:ext>
            </a:extLst>
          </p:cNvPr>
          <p:cNvSpPr txBox="1"/>
          <p:nvPr/>
        </p:nvSpPr>
        <p:spPr>
          <a:xfrm>
            <a:off x="9851300" y="1866900"/>
            <a:ext cx="73699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Corporate Structure &amp; Governance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96B7DC-A750-D816-C333-5F9EC4776CC8}"/>
              </a:ext>
            </a:extLst>
          </p:cNvPr>
          <p:cNvSpPr txBox="1"/>
          <p:nvPr/>
        </p:nvSpPr>
        <p:spPr>
          <a:xfrm>
            <a:off x="9829106" y="3892944"/>
            <a:ext cx="6781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O&amp;G Solutions operates under a structured governance framework with defined leadership, reporting lines, and accountability. The company maintains compliance with regulatory and industry standards, ensuring transparency and operational integrity across every project.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99327AB-B637-874A-3CE3-375F87DB2C9E}"/>
              </a:ext>
            </a:extLst>
          </p:cNvPr>
          <p:cNvSpPr/>
          <p:nvPr/>
        </p:nvSpPr>
        <p:spPr>
          <a:xfrm>
            <a:off x="1981200" y="7240182"/>
            <a:ext cx="0" cy="897255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941A84A2-D16A-2701-8560-2429C7833629}"/>
              </a:ext>
            </a:extLst>
          </p:cNvPr>
          <p:cNvSpPr txBox="1"/>
          <p:nvPr/>
        </p:nvSpPr>
        <p:spPr>
          <a:xfrm>
            <a:off x="1854556" y="1871339"/>
            <a:ext cx="497817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55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Company Background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8606997C-95DE-0101-31C2-8C63CF3A0FE3}"/>
              </a:ext>
            </a:extLst>
          </p:cNvPr>
          <p:cNvSpPr txBox="1"/>
          <p:nvPr/>
        </p:nvSpPr>
        <p:spPr>
          <a:xfrm>
            <a:off x="1853076" y="4044661"/>
            <a:ext cx="4787580" cy="223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2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Founded in Nigeria in 2005 and expanded to the UAE in 2022, O&amp;G Solutions has grown into a dual-region execution company serving upstream operators across offshore platforms, FPSOs, MOPUs, and onshore flow stations.</a:t>
            </a: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11464504-11A7-3507-F20B-1FE4379F009F}"/>
              </a:ext>
            </a:extLst>
          </p:cNvPr>
          <p:cNvSpPr txBox="1"/>
          <p:nvPr/>
        </p:nvSpPr>
        <p:spPr>
          <a:xfrm>
            <a:off x="2177505" y="7010027"/>
            <a:ext cx="5270235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200" dirty="0">
                <a:solidFill>
                  <a:schemeClr val="bg1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We combine engineering design and fabrication capability in the UAE with project execution in Nigeria, enabling fast-track delivery of modular EPF systems supporting developments from 15,000 to 30,000 BLPD.</a:t>
            </a: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627B5C2F-BA84-DE9B-7AC8-B21D8A5DCC1A}"/>
              </a:ext>
            </a:extLst>
          </p:cNvPr>
          <p:cNvSpPr/>
          <p:nvPr/>
        </p:nvSpPr>
        <p:spPr>
          <a:xfrm>
            <a:off x="1028700" y="442222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66970C-AA20-A792-EDEC-490BAAB8A8F8}"/>
              </a:ext>
            </a:extLst>
          </p:cNvPr>
          <p:cNvSpPr/>
          <p:nvPr/>
        </p:nvSpPr>
        <p:spPr>
          <a:xfrm rot="5400000">
            <a:off x="8746104" y="6383906"/>
            <a:ext cx="2149563" cy="5656626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" t="-13317" r="-74367" b="-190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3000">
              <a:srgbClr val="B0C6E1"/>
            </a:gs>
            <a:gs pos="70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73606" y="4568930"/>
            <a:ext cx="0" cy="897255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76193" y="6991636"/>
            <a:ext cx="7619988" cy="3295365"/>
            <a:chOff x="0" y="0"/>
            <a:chExt cx="2162688" cy="1032644"/>
          </a:xfrm>
          <a:gradFill>
            <a:gsLst>
              <a:gs pos="0">
                <a:srgbClr val="214187"/>
              </a:gs>
              <a:gs pos="100000">
                <a:srgbClr val="0B1E3C"/>
              </a:gs>
            </a:gsLst>
            <a:lin ang="5400000" scaled="0"/>
          </a:gra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162688" cy="1032644"/>
            </a:xfrm>
            <a:custGeom>
              <a:avLst/>
              <a:gdLst/>
              <a:ahLst/>
              <a:cxnLst/>
              <a:rect l="l" t="t" r="r" b="b"/>
              <a:pathLst>
                <a:path w="2162688" h="1032644">
                  <a:moveTo>
                    <a:pt x="63169" y="0"/>
                  </a:moveTo>
                  <a:lnTo>
                    <a:pt x="2099519" y="0"/>
                  </a:lnTo>
                  <a:cubicBezTo>
                    <a:pt x="2134406" y="0"/>
                    <a:pt x="2162688" y="28282"/>
                    <a:pt x="2162688" y="63169"/>
                  </a:cubicBezTo>
                  <a:lnTo>
                    <a:pt x="2162688" y="969475"/>
                  </a:lnTo>
                  <a:cubicBezTo>
                    <a:pt x="2162688" y="1004363"/>
                    <a:pt x="2134406" y="1032644"/>
                    <a:pt x="2099519" y="1032644"/>
                  </a:cubicBezTo>
                  <a:lnTo>
                    <a:pt x="63169" y="1032644"/>
                  </a:lnTo>
                  <a:cubicBezTo>
                    <a:pt x="28282" y="1032644"/>
                    <a:pt x="0" y="1004363"/>
                    <a:pt x="0" y="969475"/>
                  </a:cubicBezTo>
                  <a:lnTo>
                    <a:pt x="0" y="63169"/>
                  </a:lnTo>
                  <a:cubicBezTo>
                    <a:pt x="0" y="28282"/>
                    <a:pt x="28282" y="0"/>
                    <a:pt x="6316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7210"/>
              <a:ext cx="2054555" cy="8954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533929" y="672096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0" y="0"/>
                </a:lnTo>
                <a:lnTo>
                  <a:pt x="2219650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10665852" y="3924300"/>
            <a:ext cx="0" cy="1130000"/>
          </a:xfrm>
          <a:prstGeom prst="line">
            <a:avLst/>
          </a:prstGeom>
          <a:ln w="19050" cap="flat">
            <a:solidFill>
              <a:srgbClr val="0B1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V="1">
            <a:off x="13997730" y="3944971"/>
            <a:ext cx="0" cy="1130000"/>
          </a:xfrm>
          <a:prstGeom prst="line">
            <a:avLst/>
          </a:prstGeom>
          <a:ln w="19050" cap="flat">
            <a:solidFill>
              <a:srgbClr val="0B1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76193" y="9029699"/>
            <a:ext cx="1828793" cy="1257301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9" y="0"/>
                </a:lnTo>
                <a:lnTo>
                  <a:pt x="2775569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36" t="-6048" r="-9534" b="-58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854556" y="1661855"/>
            <a:ext cx="568923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Product Lines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64057" y="4458815"/>
            <a:ext cx="5270235" cy="158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O&amp;G Solutions delivers a focused portfolio of modular engineering, utilities, measurement, and emission control solutions tailored to upstream operators across Africa and the Middle East.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59497" y="4184216"/>
            <a:ext cx="361087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99227" y="4184216"/>
            <a:ext cx="361087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8241" y="4184216"/>
            <a:ext cx="361087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44408" y="4195646"/>
            <a:ext cx="15552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Engineering Solutions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27379" y="4195646"/>
            <a:ext cx="232747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Utilities </a:t>
            </a:r>
          </a:p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Solutions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935200" y="4195646"/>
            <a:ext cx="222954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Emission Control Solutions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F546E6-F60B-002E-801A-7BF4F7C8F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103" y="6180284"/>
            <a:ext cx="6188321" cy="347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reeform 29">
            <a:extLst>
              <a:ext uri="{FF2B5EF4-FFF2-40B4-BE49-F238E27FC236}">
                <a16:creationId xmlns:a16="http://schemas.microsoft.com/office/drawing/2014/main" id="{1D069EA0-D605-11E2-7E63-ECE3A840BEA6}"/>
              </a:ext>
            </a:extLst>
          </p:cNvPr>
          <p:cNvSpPr/>
          <p:nvPr/>
        </p:nvSpPr>
        <p:spPr>
          <a:xfrm>
            <a:off x="685800" y="420819"/>
            <a:ext cx="3408757" cy="556532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3C3B9187-35A0-AACD-C0CC-61DCC0E4DAA7}"/>
              </a:ext>
            </a:extLst>
          </p:cNvPr>
          <p:cNvSpPr/>
          <p:nvPr/>
        </p:nvSpPr>
        <p:spPr>
          <a:xfrm flipV="1">
            <a:off x="10665852" y="6496957"/>
            <a:ext cx="0" cy="1130000"/>
          </a:xfrm>
          <a:prstGeom prst="line">
            <a:avLst/>
          </a:prstGeom>
          <a:ln w="19050" cap="flat">
            <a:solidFill>
              <a:srgbClr val="0B1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634DF11D-3FED-D11C-BC0C-A5A9673899D3}"/>
              </a:ext>
            </a:extLst>
          </p:cNvPr>
          <p:cNvSpPr txBox="1"/>
          <p:nvPr/>
        </p:nvSpPr>
        <p:spPr>
          <a:xfrm>
            <a:off x="8473042" y="6787898"/>
            <a:ext cx="361087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04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CC26B253-8FE9-2F72-B0A3-55F046E9AB9C}"/>
              </a:ext>
            </a:extLst>
          </p:cNvPr>
          <p:cNvSpPr txBox="1"/>
          <p:nvPr/>
        </p:nvSpPr>
        <p:spPr>
          <a:xfrm>
            <a:off x="11012772" y="6787898"/>
            <a:ext cx="361087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05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A1BFAD9A-1263-82F8-62AF-A58ABE6878A1}"/>
              </a:ext>
            </a:extLst>
          </p:cNvPr>
          <p:cNvSpPr txBox="1"/>
          <p:nvPr/>
        </p:nvSpPr>
        <p:spPr>
          <a:xfrm>
            <a:off x="8957954" y="6799328"/>
            <a:ext cx="135175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Facilities Solutions</a:t>
            </a: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C2E20AC3-3B57-9DF3-364F-A218CC815F20}"/>
              </a:ext>
            </a:extLst>
          </p:cNvPr>
          <p:cNvSpPr txBox="1"/>
          <p:nvPr/>
        </p:nvSpPr>
        <p:spPr>
          <a:xfrm>
            <a:off x="11540924" y="6799328"/>
            <a:ext cx="232747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Measurement Solutions</a:t>
            </a: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F1DAED41-CE26-4A8A-FB15-CCFD2FBAC18F}"/>
              </a:ext>
            </a:extLst>
          </p:cNvPr>
          <p:cNvSpPr txBox="1"/>
          <p:nvPr/>
        </p:nvSpPr>
        <p:spPr>
          <a:xfrm>
            <a:off x="14344680" y="6787898"/>
            <a:ext cx="361087" cy="30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latin typeface="Poppins Semi-Bold"/>
                <a:ea typeface="Poppins Semi-Bold"/>
                <a:cs typeface="Poppins Semi-Bold"/>
                <a:sym typeface="Poppins Semi-Bold"/>
              </a:rPr>
              <a:t>06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F64FE1BB-3491-2A77-174F-EE136D00A3B1}"/>
              </a:ext>
            </a:extLst>
          </p:cNvPr>
          <p:cNvSpPr txBox="1"/>
          <p:nvPr/>
        </p:nvSpPr>
        <p:spPr>
          <a:xfrm>
            <a:off x="14935200" y="6813946"/>
            <a:ext cx="232747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Well site </a:t>
            </a:r>
          </a:p>
          <a:p>
            <a:pPr algn="l">
              <a:lnSpc>
                <a:spcPts val="2400"/>
              </a:lnSpc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solutions</a:t>
            </a: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86D3653A-28A7-6B4C-9DAA-DBFBD9AB78F4}"/>
              </a:ext>
            </a:extLst>
          </p:cNvPr>
          <p:cNvSpPr/>
          <p:nvPr/>
        </p:nvSpPr>
        <p:spPr>
          <a:xfrm flipV="1">
            <a:off x="13997730" y="6528100"/>
            <a:ext cx="0" cy="1130000"/>
          </a:xfrm>
          <a:prstGeom prst="line">
            <a:avLst/>
          </a:prstGeom>
          <a:ln w="19050" cap="flat">
            <a:solidFill>
              <a:srgbClr val="0B1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4187"/>
            </a:gs>
            <a:gs pos="100000">
              <a:srgbClr val="0B1E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81179" y="-1456218"/>
            <a:ext cx="8986171" cy="10786279"/>
            <a:chOff x="0" y="-9525"/>
            <a:chExt cx="2366728" cy="284083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366728" cy="2831306"/>
            </a:xfrm>
            <a:custGeom>
              <a:avLst/>
              <a:gdLst/>
              <a:ahLst/>
              <a:cxnLst/>
              <a:rect l="l" t="t" r="r" b="b"/>
              <a:pathLst>
                <a:path w="2366728" h="2831306">
                  <a:moveTo>
                    <a:pt x="57723" y="0"/>
                  </a:moveTo>
                  <a:lnTo>
                    <a:pt x="2309005" y="0"/>
                  </a:lnTo>
                  <a:cubicBezTo>
                    <a:pt x="2340885" y="0"/>
                    <a:pt x="2366728" y="25843"/>
                    <a:pt x="2366728" y="57723"/>
                  </a:cubicBezTo>
                  <a:lnTo>
                    <a:pt x="2366728" y="2773583"/>
                  </a:lnTo>
                  <a:cubicBezTo>
                    <a:pt x="2366728" y="2788892"/>
                    <a:pt x="2360647" y="2803574"/>
                    <a:pt x="2349821" y="2814399"/>
                  </a:cubicBezTo>
                  <a:cubicBezTo>
                    <a:pt x="2338996" y="2825224"/>
                    <a:pt x="2324314" y="2831306"/>
                    <a:pt x="2309005" y="2831306"/>
                  </a:cubicBezTo>
                  <a:lnTo>
                    <a:pt x="57723" y="2831306"/>
                  </a:lnTo>
                  <a:cubicBezTo>
                    <a:pt x="42414" y="2831306"/>
                    <a:pt x="27732" y="2825224"/>
                    <a:pt x="16907" y="2814399"/>
                  </a:cubicBezTo>
                  <a:cubicBezTo>
                    <a:pt x="6082" y="2803574"/>
                    <a:pt x="0" y="2788892"/>
                    <a:pt x="0" y="2773583"/>
                  </a:cubicBezTo>
                  <a:lnTo>
                    <a:pt x="0" y="57723"/>
                  </a:lnTo>
                  <a:cubicBezTo>
                    <a:pt x="0" y="42414"/>
                    <a:pt x="6082" y="27732"/>
                    <a:pt x="16907" y="16907"/>
                  </a:cubicBezTo>
                  <a:cubicBezTo>
                    <a:pt x="27732" y="6082"/>
                    <a:pt x="42414" y="0"/>
                    <a:pt x="577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366728" cy="284083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pic>
        <p:nvPicPr>
          <p:cNvPr id="35" name="Picture 5">
            <a:extLst>
              <a:ext uri="{FF2B5EF4-FFF2-40B4-BE49-F238E27FC236}">
                <a16:creationId xmlns:a16="http://schemas.microsoft.com/office/drawing/2014/main" id="{CBC9A2D5-E0A5-CF11-AB43-DF9126D1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14" y="6383377"/>
            <a:ext cx="9076336" cy="1787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522" y="2974715"/>
            <a:ext cx="8938926" cy="1787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909" y="4047281"/>
            <a:ext cx="8938926" cy="2163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7469257"/>
            <a:ext cx="9220200" cy="1787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522" y="1866900"/>
            <a:ext cx="8938926" cy="178778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0853" y="1661854"/>
            <a:ext cx="5594747" cy="144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8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Core Products &amp; Services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6949" y="3434472"/>
            <a:ext cx="4768748" cy="3190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The following modular EPF packages have been engineered, fabricated, and delivered to upstream operators across Africa and the Middle East. All systems are delivered under ISO </a:t>
            </a:r>
            <a:r>
              <a:rPr lang="en-US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9001 aligned management systems.</a:t>
            </a:r>
            <a:endParaRPr lang="en-US" sz="18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520"/>
              </a:lnSpc>
            </a:pPr>
            <a:endParaRPr lang="en-US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We maintain a strict health </a:t>
            </a:r>
            <a:r>
              <a:rPr lang="en-US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and safety system under </a:t>
            </a: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ISO 14001 and ISO 4500</a:t>
            </a:r>
            <a:b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-US" sz="18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193432" y="3107828"/>
            <a:ext cx="233446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Well Test Separators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47648" y="3398850"/>
            <a:ext cx="26979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Class </a:t>
            </a:r>
          </a:p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600# &amp; 900#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53173" y="4659150"/>
            <a:ext cx="116723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Class 150#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60667" y="6803591"/>
            <a:ext cx="18597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10KBPD </a:t>
            </a:r>
          </a:p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&amp; 30K BPD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52369" y="2330474"/>
            <a:ext cx="24693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Up to </a:t>
            </a:r>
          </a:p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30,000 BLPD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93432" y="4357859"/>
            <a:ext cx="33795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Surge tanks (single and dual compartments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93432" y="6495815"/>
            <a:ext cx="233446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Pipeline pump packages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93432" y="2000014"/>
            <a:ext cx="372455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EPF Modules</a:t>
            </a: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519041E8-DA01-6827-FB93-0149B09FCD5E}"/>
              </a:ext>
            </a:extLst>
          </p:cNvPr>
          <p:cNvSpPr/>
          <p:nvPr/>
        </p:nvSpPr>
        <p:spPr>
          <a:xfrm>
            <a:off x="0" y="8625147"/>
            <a:ext cx="2012860" cy="1661853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4790" r="-3096" b="-511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FF605C1C-1D84-8212-1FAB-1B0B4E9F6EB5}"/>
              </a:ext>
            </a:extLst>
          </p:cNvPr>
          <p:cNvSpPr/>
          <p:nvPr/>
        </p:nvSpPr>
        <p:spPr>
          <a:xfrm>
            <a:off x="1028700" y="442222"/>
            <a:ext cx="3599600" cy="586478"/>
          </a:xfrm>
          <a:custGeom>
            <a:avLst/>
            <a:gdLst/>
            <a:ahLst/>
            <a:cxnLst/>
            <a:rect l="l" t="t" r="r" b="b"/>
            <a:pathLst>
              <a:path w="3599600" h="586478">
                <a:moveTo>
                  <a:pt x="0" y="0"/>
                </a:moveTo>
                <a:lnTo>
                  <a:pt x="3599600" y="0"/>
                </a:lnTo>
                <a:lnTo>
                  <a:pt x="3599600" y="586478"/>
                </a:lnTo>
                <a:lnTo>
                  <a:pt x="0" y="586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365480" y="672096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1" y="0"/>
                </a:lnTo>
                <a:lnTo>
                  <a:pt x="2219651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6B945B51-37E2-1FA1-3002-CB713E4FB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98" y="5219700"/>
            <a:ext cx="8938926" cy="1787785"/>
          </a:xfrm>
          <a:prstGeom prst="rect">
            <a:avLst/>
          </a:prstGeom>
        </p:spPr>
      </p:pic>
      <p:sp>
        <p:nvSpPr>
          <p:cNvPr id="27" name="TextBox 21">
            <a:extLst>
              <a:ext uri="{FF2B5EF4-FFF2-40B4-BE49-F238E27FC236}">
                <a16:creationId xmlns:a16="http://schemas.microsoft.com/office/drawing/2014/main" id="{8DA4094F-89B1-6CD1-ED9A-B1FF053D70A7}"/>
              </a:ext>
            </a:extLst>
          </p:cNvPr>
          <p:cNvSpPr txBox="1"/>
          <p:nvPr/>
        </p:nvSpPr>
        <p:spPr>
          <a:xfrm>
            <a:off x="14689551" y="5664459"/>
            <a:ext cx="18597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15K </a:t>
            </a:r>
          </a:p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 err="1">
                <a:latin typeface="Aileron Ultra-Bold"/>
                <a:ea typeface="Aileron Ultra-Bold"/>
                <a:cs typeface="Aileron Ultra-Bold"/>
                <a:sym typeface="Aileron Ultra-Bold"/>
              </a:rPr>
              <a:t>Psig</a:t>
            </a: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 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4CE1141F-6A1D-1B10-6E08-68911BB269D0}"/>
              </a:ext>
            </a:extLst>
          </p:cNvPr>
          <p:cNvSpPr txBox="1"/>
          <p:nvPr/>
        </p:nvSpPr>
        <p:spPr>
          <a:xfrm>
            <a:off x="9192561" y="5622169"/>
            <a:ext cx="233446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Choke Manifolds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295D76E2-6BCA-8D65-58F1-73D44D28ED8D}"/>
              </a:ext>
            </a:extLst>
          </p:cNvPr>
          <p:cNvGrpSpPr/>
          <p:nvPr/>
        </p:nvGrpSpPr>
        <p:grpSpPr>
          <a:xfrm>
            <a:off x="986129" y="6819900"/>
            <a:ext cx="5338471" cy="3190490"/>
            <a:chOff x="0" y="-9525"/>
            <a:chExt cx="2366728" cy="284083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0FB6BD4D-82A7-632F-ECD3-BEBDF6E71BC2}"/>
                </a:ext>
              </a:extLst>
            </p:cNvPr>
            <p:cNvSpPr/>
            <p:nvPr/>
          </p:nvSpPr>
          <p:spPr>
            <a:xfrm>
              <a:off x="0" y="0"/>
              <a:ext cx="2366728" cy="2831306"/>
            </a:xfrm>
            <a:custGeom>
              <a:avLst/>
              <a:gdLst/>
              <a:ahLst/>
              <a:cxnLst/>
              <a:rect l="l" t="t" r="r" b="b"/>
              <a:pathLst>
                <a:path w="2366728" h="2831306">
                  <a:moveTo>
                    <a:pt x="57723" y="0"/>
                  </a:moveTo>
                  <a:lnTo>
                    <a:pt x="2309005" y="0"/>
                  </a:lnTo>
                  <a:cubicBezTo>
                    <a:pt x="2340885" y="0"/>
                    <a:pt x="2366728" y="25843"/>
                    <a:pt x="2366728" y="57723"/>
                  </a:cubicBezTo>
                  <a:lnTo>
                    <a:pt x="2366728" y="2773583"/>
                  </a:lnTo>
                  <a:cubicBezTo>
                    <a:pt x="2366728" y="2788892"/>
                    <a:pt x="2360647" y="2803574"/>
                    <a:pt x="2349821" y="2814399"/>
                  </a:cubicBezTo>
                  <a:cubicBezTo>
                    <a:pt x="2338996" y="2825224"/>
                    <a:pt x="2324314" y="2831306"/>
                    <a:pt x="2309005" y="2831306"/>
                  </a:cubicBezTo>
                  <a:lnTo>
                    <a:pt x="57723" y="2831306"/>
                  </a:lnTo>
                  <a:cubicBezTo>
                    <a:pt x="42414" y="2831306"/>
                    <a:pt x="27732" y="2825224"/>
                    <a:pt x="16907" y="2814399"/>
                  </a:cubicBezTo>
                  <a:cubicBezTo>
                    <a:pt x="6082" y="2803574"/>
                    <a:pt x="0" y="2788892"/>
                    <a:pt x="0" y="2773583"/>
                  </a:cubicBezTo>
                  <a:lnTo>
                    <a:pt x="0" y="57723"/>
                  </a:lnTo>
                  <a:cubicBezTo>
                    <a:pt x="0" y="42414"/>
                    <a:pt x="6082" y="27732"/>
                    <a:pt x="16907" y="16907"/>
                  </a:cubicBezTo>
                  <a:cubicBezTo>
                    <a:pt x="27732" y="6082"/>
                    <a:pt x="42414" y="0"/>
                    <a:pt x="577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F4C930C6-1D89-0D6D-01CF-67728E55DE1E}"/>
                </a:ext>
              </a:extLst>
            </p:cNvPr>
            <p:cNvSpPr txBox="1"/>
            <p:nvPr/>
          </p:nvSpPr>
          <p:spPr>
            <a:xfrm>
              <a:off x="0" y="-9525"/>
              <a:ext cx="2366728" cy="284083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18" name="TextBox 25">
            <a:extLst>
              <a:ext uri="{FF2B5EF4-FFF2-40B4-BE49-F238E27FC236}">
                <a16:creationId xmlns:a16="http://schemas.microsoft.com/office/drawing/2014/main" id="{77A48808-BE94-8E22-0832-3C7498B95397}"/>
              </a:ext>
            </a:extLst>
          </p:cNvPr>
          <p:cNvSpPr txBox="1"/>
          <p:nvPr/>
        </p:nvSpPr>
        <p:spPr>
          <a:xfrm>
            <a:off x="1321852" y="7235731"/>
            <a:ext cx="393594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Services Execution and local content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F57480BF-F8D0-09AD-D408-85C7B9EE2966}"/>
              </a:ext>
            </a:extLst>
          </p:cNvPr>
          <p:cNvSpPr txBox="1"/>
          <p:nvPr/>
        </p:nvSpPr>
        <p:spPr>
          <a:xfrm>
            <a:off x="1301704" y="7848057"/>
            <a:ext cx="4310643" cy="1587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Site construction support — Up to 250 specialists worldwide</a:t>
            </a:r>
          </a:p>
          <a:p>
            <a:pPr marL="285750" indent="-285750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NCDMB-compliant local workforce development</a:t>
            </a:r>
          </a:p>
          <a:p>
            <a:pPr marL="285750" indent="-285750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B1E3C"/>
                </a:solidFill>
                <a:latin typeface="Poppins"/>
                <a:ea typeface="Poppins"/>
                <a:cs typeface="Poppins"/>
                <a:sym typeface="Poppins"/>
              </a:rPr>
              <a:t>Fast-track modular installation</a:t>
            </a: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1A09C851-F388-C7F0-1D6D-1D5A041512B3}"/>
              </a:ext>
            </a:extLst>
          </p:cNvPr>
          <p:cNvSpPr txBox="1"/>
          <p:nvPr/>
        </p:nvSpPr>
        <p:spPr>
          <a:xfrm>
            <a:off x="14020800" y="7886700"/>
            <a:ext cx="26979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Up to 250 </a:t>
            </a:r>
          </a:p>
          <a:p>
            <a:pPr algn="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Disciplined engineers </a:t>
            </a:r>
          </a:p>
        </p:txBody>
      </p:sp>
      <p:sp>
        <p:nvSpPr>
          <p:cNvPr id="37" name="TextBox 24">
            <a:extLst>
              <a:ext uri="{FF2B5EF4-FFF2-40B4-BE49-F238E27FC236}">
                <a16:creationId xmlns:a16="http://schemas.microsoft.com/office/drawing/2014/main" id="{ED6EEA47-2506-F224-A9D1-2EB0FA33EB4B}"/>
              </a:ext>
            </a:extLst>
          </p:cNvPr>
          <p:cNvSpPr txBox="1"/>
          <p:nvPr/>
        </p:nvSpPr>
        <p:spPr>
          <a:xfrm>
            <a:off x="9133627" y="7581900"/>
            <a:ext cx="233446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Site construction support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B0C6E1"/>
            </a:gs>
            <a:gs pos="70000">
              <a:srgbClr val="B0C6E1"/>
            </a:gs>
            <a:gs pos="0">
              <a:schemeClr val="bg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886" y="1752100"/>
            <a:ext cx="11142858" cy="7788155"/>
            <a:chOff x="521557" y="1292936"/>
            <a:chExt cx="3316652" cy="2051202"/>
          </a:xfrm>
          <a:gradFill>
            <a:gsLst>
              <a:gs pos="0">
                <a:srgbClr val="214187"/>
              </a:gs>
              <a:gs pos="100000">
                <a:srgbClr val="0B1E3C"/>
              </a:gs>
            </a:gsLst>
            <a:lin ang="5400000" scaled="1"/>
          </a:gradFill>
        </p:grpSpPr>
        <p:sp>
          <p:nvSpPr>
            <p:cNvPr id="3" name="Freeform 3"/>
            <p:cNvSpPr/>
            <p:nvPr/>
          </p:nvSpPr>
          <p:spPr>
            <a:xfrm>
              <a:off x="521557" y="1292936"/>
              <a:ext cx="3250980" cy="1948237"/>
            </a:xfrm>
            <a:custGeom>
              <a:avLst/>
              <a:gdLst/>
              <a:ahLst/>
              <a:cxnLst/>
              <a:rect l="l" t="t" r="r" b="b"/>
              <a:pathLst>
                <a:path w="3250980" h="1948237">
                  <a:moveTo>
                    <a:pt x="42023" y="0"/>
                  </a:moveTo>
                  <a:lnTo>
                    <a:pt x="3208957" y="0"/>
                  </a:lnTo>
                  <a:cubicBezTo>
                    <a:pt x="3232166" y="0"/>
                    <a:pt x="3250980" y="18814"/>
                    <a:pt x="3250980" y="42023"/>
                  </a:cubicBezTo>
                  <a:lnTo>
                    <a:pt x="3250980" y="1906215"/>
                  </a:lnTo>
                  <a:cubicBezTo>
                    <a:pt x="3250980" y="1929423"/>
                    <a:pt x="3232166" y="1948237"/>
                    <a:pt x="3208957" y="1948237"/>
                  </a:cubicBezTo>
                  <a:lnTo>
                    <a:pt x="42023" y="1948237"/>
                  </a:lnTo>
                  <a:cubicBezTo>
                    <a:pt x="18814" y="1948237"/>
                    <a:pt x="0" y="1929423"/>
                    <a:pt x="0" y="1906215"/>
                  </a:cubicBezTo>
                  <a:lnTo>
                    <a:pt x="0" y="42023"/>
                  </a:lnTo>
                  <a:cubicBezTo>
                    <a:pt x="0" y="18814"/>
                    <a:pt x="18814" y="0"/>
                    <a:pt x="420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87229" y="1386375"/>
              <a:ext cx="3250980" cy="19577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039650" y="8866589"/>
            <a:ext cx="2219650" cy="668670"/>
          </a:xfrm>
          <a:custGeom>
            <a:avLst/>
            <a:gdLst/>
            <a:ahLst/>
            <a:cxnLst/>
            <a:rect l="l" t="t" r="r" b="b"/>
            <a:pathLst>
              <a:path w="2219650" h="668670">
                <a:moveTo>
                  <a:pt x="0" y="0"/>
                </a:moveTo>
                <a:lnTo>
                  <a:pt x="2219650" y="0"/>
                </a:lnTo>
                <a:lnTo>
                  <a:pt x="2219650" y="668670"/>
                </a:lnTo>
                <a:lnTo>
                  <a:pt x="0" y="6686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90009" y="5679203"/>
            <a:ext cx="587986" cy="591684"/>
          </a:xfrm>
          <a:custGeom>
            <a:avLst/>
            <a:gdLst/>
            <a:ahLst/>
            <a:cxnLst/>
            <a:rect l="l" t="t" r="r" b="b"/>
            <a:pathLst>
              <a:path w="587986" h="591684">
                <a:moveTo>
                  <a:pt x="0" y="0"/>
                </a:moveTo>
                <a:lnTo>
                  <a:pt x="587986" y="0"/>
                </a:lnTo>
                <a:lnTo>
                  <a:pt x="587986" y="591685"/>
                </a:lnTo>
                <a:lnTo>
                  <a:pt x="0" y="5916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94350" y="2870458"/>
            <a:ext cx="583645" cy="575620"/>
          </a:xfrm>
          <a:custGeom>
            <a:avLst/>
            <a:gdLst/>
            <a:ahLst/>
            <a:cxnLst/>
            <a:rect l="l" t="t" r="r" b="b"/>
            <a:pathLst>
              <a:path w="583645" h="575620">
                <a:moveTo>
                  <a:pt x="0" y="0"/>
                </a:moveTo>
                <a:lnTo>
                  <a:pt x="583645" y="0"/>
                </a:lnTo>
                <a:lnTo>
                  <a:pt x="583645" y="575620"/>
                </a:lnTo>
                <a:lnTo>
                  <a:pt x="0" y="5756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90372" y="5679203"/>
            <a:ext cx="620458" cy="609600"/>
          </a:xfrm>
          <a:custGeom>
            <a:avLst/>
            <a:gdLst/>
            <a:ahLst/>
            <a:cxnLst/>
            <a:rect l="l" t="t" r="r" b="b"/>
            <a:pathLst>
              <a:path w="620458" h="609600">
                <a:moveTo>
                  <a:pt x="0" y="0"/>
                </a:moveTo>
                <a:lnTo>
                  <a:pt x="620458" y="0"/>
                </a:lnTo>
                <a:lnTo>
                  <a:pt x="620458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8202" y="2901866"/>
            <a:ext cx="583645" cy="575620"/>
          </a:xfrm>
          <a:custGeom>
            <a:avLst/>
            <a:gdLst/>
            <a:ahLst/>
            <a:cxnLst/>
            <a:rect l="l" t="t" r="r" b="b"/>
            <a:pathLst>
              <a:path w="583645" h="575620">
                <a:moveTo>
                  <a:pt x="0" y="0"/>
                </a:moveTo>
                <a:lnTo>
                  <a:pt x="583645" y="0"/>
                </a:lnTo>
                <a:lnTo>
                  <a:pt x="583645" y="575620"/>
                </a:lnTo>
                <a:lnTo>
                  <a:pt x="0" y="5756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845469" y="1661854"/>
            <a:ext cx="4978175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4200" b="1" dirty="0">
                <a:latin typeface="Aileron Ultra-Bold"/>
                <a:ea typeface="Aileron Ultra-Bold"/>
                <a:cs typeface="Aileron Ultra-Bold"/>
                <a:sym typeface="Aileron Ultra-Bold"/>
              </a:rPr>
              <a:t>Project Execution Philosophy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32930" y="2858361"/>
            <a:ext cx="1911284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Modular Execution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32930" y="5669678"/>
            <a:ext cx="260898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Parallel Engineering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31075" y="2858361"/>
            <a:ext cx="19437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Proven Capacity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31075" y="5669678"/>
            <a:ext cx="166363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Fast Schedules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45469" y="4385452"/>
            <a:ext cx="5169853" cy="190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Our execution model is </a:t>
            </a:r>
            <a:r>
              <a:rPr lang="en-US" sz="1800" dirty="0" err="1">
                <a:latin typeface="Poppins"/>
                <a:ea typeface="Poppins"/>
                <a:cs typeface="Poppins"/>
                <a:sym typeface="Poppins"/>
              </a:rPr>
              <a:t>centred</a:t>
            </a: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 on </a:t>
            </a:r>
            <a:r>
              <a:rPr lang="en-US" sz="1800" dirty="0" err="1">
                <a:latin typeface="Poppins"/>
                <a:ea typeface="Poppins"/>
                <a:cs typeface="Poppins"/>
                <a:sym typeface="Poppins"/>
              </a:rPr>
              <a:t>modularisation</a:t>
            </a:r>
            <a:r>
              <a:rPr lang="en-US" sz="1800" dirty="0">
                <a:latin typeface="Poppins"/>
                <a:ea typeface="Poppins"/>
                <a:cs typeface="Poppins"/>
                <a:sym typeface="Poppins"/>
              </a:rPr>
              <a:t> — reducing site work, integrating engineering, procurement, fabrication, and commissioning into a seamless workflow, and accelerating speed-to-first oil.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32930" y="3706086"/>
            <a:ext cx="2824612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Modular fabrication reduces site installation duration and shortens project schedules.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930" y="6513573"/>
            <a:ext cx="2824612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Early procurement of long-lead items combined with parallel engineering streams.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36908" y="3706086"/>
            <a:ext cx="3385530" cy="126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Production from 5,000 to 25,000 BOPD, 5,000 BWPD and gas handling up to 30 MMSCFD.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36908" y="6513573"/>
            <a:ext cx="3285363" cy="126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Fast-track EPF deployments in swamp terrain and brownfield re-entry environments.</a:t>
            </a: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9A0D0F8D-0EF1-0880-973D-292EE20190B1}"/>
              </a:ext>
            </a:extLst>
          </p:cNvPr>
          <p:cNvSpPr/>
          <p:nvPr/>
        </p:nvSpPr>
        <p:spPr>
          <a:xfrm>
            <a:off x="685800" y="420819"/>
            <a:ext cx="3408757" cy="556532"/>
          </a:xfrm>
          <a:custGeom>
            <a:avLst/>
            <a:gdLst/>
            <a:ahLst/>
            <a:cxnLst/>
            <a:rect l="l" t="t" r="r" b="b"/>
            <a:pathLst>
              <a:path w="4103130" h="669899">
                <a:moveTo>
                  <a:pt x="0" y="0"/>
                </a:moveTo>
                <a:lnTo>
                  <a:pt x="4103130" y="0"/>
                </a:lnTo>
                <a:lnTo>
                  <a:pt x="4103130" y="669899"/>
                </a:lnTo>
                <a:lnTo>
                  <a:pt x="0" y="669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A763C0AF-C958-7FF6-A2E4-C4BABA48F688}"/>
              </a:ext>
            </a:extLst>
          </p:cNvPr>
          <p:cNvSpPr/>
          <p:nvPr/>
        </p:nvSpPr>
        <p:spPr>
          <a:xfrm rot="10800000">
            <a:off x="17068800" y="54867"/>
            <a:ext cx="1232801" cy="2063347"/>
          </a:xfrm>
          <a:custGeom>
            <a:avLst/>
            <a:gdLst/>
            <a:ahLst/>
            <a:cxnLst/>
            <a:rect l="l" t="t" r="r" b="b"/>
            <a:pathLst>
              <a:path w="2775568" h="2063347">
                <a:moveTo>
                  <a:pt x="0" y="0"/>
                </a:moveTo>
                <a:lnTo>
                  <a:pt x="2775568" y="0"/>
                </a:lnTo>
                <a:lnTo>
                  <a:pt x="2775568" y="2063347"/>
                </a:lnTo>
                <a:lnTo>
                  <a:pt x="0" y="206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1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4943</TotalTime>
  <Words>1669</Words>
  <Application>Microsoft Office PowerPoint</Application>
  <PresentationFormat>Custom</PresentationFormat>
  <Paragraphs>207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Poppins Semi-Bold</vt:lpstr>
      <vt:lpstr>Arial</vt:lpstr>
      <vt:lpstr>Aptos</vt:lpstr>
      <vt:lpstr>Aileron Ultra-Bold</vt:lpstr>
      <vt:lpstr>Poppins Bold</vt:lpstr>
      <vt:lpstr>Aileron Italics</vt:lpstr>
      <vt:lpstr>Poppins</vt:lpstr>
      <vt:lpstr>Garet</vt:lpstr>
      <vt:lpstr>Neue Einstellung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Black Clean Modern Civil Engineering Project Proposal Presentation</dc:title>
  <dc:creator>Admin</dc:creator>
  <cp:lastModifiedBy>Emmanuel Paul</cp:lastModifiedBy>
  <cp:revision>38</cp:revision>
  <dcterms:created xsi:type="dcterms:W3CDTF">2006-08-16T00:00:00Z</dcterms:created>
  <dcterms:modified xsi:type="dcterms:W3CDTF">2026-04-27T21:08:55Z</dcterms:modified>
  <dc:identifier>DAHGNHrjUas</dc:identifier>
</cp:coreProperties>
</file>